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44"/>
  </p:notesMasterIdLst>
  <p:handoutMasterIdLst>
    <p:handoutMasterId r:id="rId45"/>
  </p:handoutMasterIdLst>
  <p:sldIdLst>
    <p:sldId id="513" r:id="rId6"/>
    <p:sldId id="488" r:id="rId7"/>
    <p:sldId id="489" r:id="rId8"/>
    <p:sldId id="490" r:id="rId9"/>
    <p:sldId id="491" r:id="rId10"/>
    <p:sldId id="492" r:id="rId11"/>
    <p:sldId id="493" r:id="rId12"/>
    <p:sldId id="494" r:id="rId13"/>
    <p:sldId id="496" r:id="rId14"/>
    <p:sldId id="495" r:id="rId15"/>
    <p:sldId id="497" r:id="rId16"/>
    <p:sldId id="515" r:id="rId17"/>
    <p:sldId id="484" r:id="rId18"/>
    <p:sldId id="498" r:id="rId19"/>
    <p:sldId id="516" r:id="rId20"/>
    <p:sldId id="499" r:id="rId21"/>
    <p:sldId id="500" r:id="rId22"/>
    <p:sldId id="501" r:id="rId23"/>
    <p:sldId id="502" r:id="rId24"/>
    <p:sldId id="503" r:id="rId25"/>
    <p:sldId id="504" r:id="rId26"/>
    <p:sldId id="505" r:id="rId27"/>
    <p:sldId id="506" r:id="rId28"/>
    <p:sldId id="514" r:id="rId29"/>
    <p:sldId id="507" r:id="rId30"/>
    <p:sldId id="508" r:id="rId31"/>
    <p:sldId id="509" r:id="rId32"/>
    <p:sldId id="510" r:id="rId33"/>
    <p:sldId id="511" r:id="rId34"/>
    <p:sldId id="512" r:id="rId35"/>
    <p:sldId id="474" r:id="rId36"/>
    <p:sldId id="475" r:id="rId37"/>
    <p:sldId id="476" r:id="rId38"/>
    <p:sldId id="477" r:id="rId39"/>
    <p:sldId id="478" r:id="rId40"/>
    <p:sldId id="479" r:id="rId41"/>
    <p:sldId id="480" r:id="rId42"/>
    <p:sldId id="481" r:id="rId43"/>
  </p:sldIdLst>
  <p:sldSz cx="9906000" cy="6858000" type="A4"/>
  <p:notesSz cx="6797675" cy="9926638"/>
  <p:embeddedFontLst>
    <p:embeddedFont>
      <p:font typeface="ABeeZee" panose="020B0604020202020204" charset="0"/>
      <p:regular r:id="rId46"/>
      <p:bold r:id="rId47"/>
      <p:italic r:id="rId48"/>
      <p:boldItalic r:id="rId49"/>
    </p:embeddedFont>
    <p:embeddedFont>
      <p:font typeface="ABeeZee" panose="020B0604020202020204" charset="0"/>
      <p:regular r:id="rId46"/>
      <p:bold r:id="rId47"/>
      <p:italic r:id="rId48"/>
      <p:boldItalic r:id="rId49"/>
    </p:embeddedFont>
    <p:embeddedFont>
      <p:font typeface="Roboto" panose="02000000000000000000" pitchFamily="2" charset="0"/>
      <p:regular r:id="rId50"/>
      <p:bold r:id="rId51"/>
      <p:italic r:id="rId52"/>
      <p:boldItalic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it Outline" id="{4B5A7632-071C-4311-9B5E-BDF1D76673F2}">
          <p14:sldIdLst>
            <p14:sldId id="513"/>
            <p14:sldId id="488"/>
            <p14:sldId id="489"/>
            <p14:sldId id="490"/>
            <p14:sldId id="491"/>
            <p14:sldId id="492"/>
            <p14:sldId id="493"/>
            <p14:sldId id="494"/>
            <p14:sldId id="496"/>
            <p14:sldId id="495"/>
            <p14:sldId id="497"/>
            <p14:sldId id="515"/>
            <p14:sldId id="484"/>
            <p14:sldId id="498"/>
            <p14:sldId id="516"/>
            <p14:sldId id="499"/>
            <p14:sldId id="500"/>
            <p14:sldId id="501"/>
            <p14:sldId id="502"/>
            <p14:sldId id="503"/>
            <p14:sldId id="504"/>
            <p14:sldId id="505"/>
            <p14:sldId id="506"/>
            <p14:sldId id="514"/>
            <p14:sldId id="507"/>
            <p14:sldId id="508"/>
            <p14:sldId id="509"/>
            <p14:sldId id="510"/>
            <p14:sldId id="511"/>
            <p14:sldId id="512"/>
            <p14:sldId id="474"/>
            <p14:sldId id="475"/>
            <p14:sldId id="476"/>
            <p14:sldId id="477"/>
            <p14:sldId id="478"/>
            <p14:sldId id="479"/>
            <p14:sldId id="480"/>
            <p14:sldId id="4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AD479-02D9-AE1D-96CE-0E81AC46F11F}" name="Faye Johnson" initials="FJ" userId="S::faye.johnson@unitedlearning.org.uk::d8615b50-3036-4b21-8316-81c27d61a7ed" providerId="AD"/>
  <p188:author id="{70DA739A-678B-5775-597A-1902209A38AD}" name="Alicia Shanks" initials="AS" userId="S::alicia.shanks@unitedlearning.org.uk::3c82d5bd-0894-471d-8f79-880187f0fd4b" providerId="AD"/>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Proofed" initials="PI" lastIdx="4" clrIdx="1">
    <p:extLst>
      <p:ext uri="{19B8F6BF-5375-455C-9EA6-DF929625EA0E}">
        <p15:presenceInfo xmlns:p15="http://schemas.microsoft.com/office/powerpoint/2012/main" userId="Proof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4E2"/>
    <a:srgbClr val="8262A6"/>
    <a:srgbClr val="E5E4F1"/>
    <a:srgbClr val="999999"/>
    <a:srgbClr val="B9B8BD"/>
    <a:srgbClr val="B4AFBF"/>
    <a:srgbClr val="48355B"/>
    <a:srgbClr val="D55D5D"/>
    <a:srgbClr val="C2C2C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36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1.fntdata"/><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Grocott" userId="97208ff0-2862-47bb-957f-473aded6e124" providerId="ADAL" clId="{45515063-D04F-4E0B-BC72-7B5C006360AD}"/>
    <pc:docChg chg="modSld">
      <pc:chgData name="Charlotte Grocott" userId="97208ff0-2862-47bb-957f-473aded6e124" providerId="ADAL" clId="{45515063-D04F-4E0B-BC72-7B5C006360AD}" dt="2025-10-22T11:13:28.293" v="4" actId="20577"/>
      <pc:docMkLst>
        <pc:docMk/>
      </pc:docMkLst>
      <pc:sldChg chg="modSp mod">
        <pc:chgData name="Charlotte Grocott" userId="97208ff0-2862-47bb-957f-473aded6e124" providerId="ADAL" clId="{45515063-D04F-4E0B-BC72-7B5C006360AD}" dt="2025-10-22T11:13:28.293" v="4" actId="20577"/>
        <pc:sldMkLst>
          <pc:docMk/>
          <pc:sldMk cId="3763793989" sldId="513"/>
        </pc:sldMkLst>
      </pc:sldChg>
    </pc:docChg>
  </pc:docChgLst>
  <pc:docChgLst>
    <pc:chgData name="Steven May" userId="S::steven.may@barnsley-academy.org::1196dc3a-0bf0-49a1-ba3e-86faaab22aa4" providerId="AD" clId="Web-{8CB13C72-AF1D-76DF-5D44-885841E09E1E}"/>
    <pc:docChg chg="modSld">
      <pc:chgData name="Steven May" userId="S::steven.may@barnsley-academy.org::1196dc3a-0bf0-49a1-ba3e-86faaab22aa4" providerId="AD" clId="Web-{8CB13C72-AF1D-76DF-5D44-885841E09E1E}" dt="2025-10-22T06:56:04.382" v="1"/>
      <pc:docMkLst>
        <pc:docMk/>
      </pc:docMkLst>
      <pc:sldChg chg="modSp">
        <pc:chgData name="Steven May" userId="S::steven.may@barnsley-academy.org::1196dc3a-0bf0-49a1-ba3e-86faaab22aa4" providerId="AD" clId="Web-{8CB13C72-AF1D-76DF-5D44-885841E09E1E}" dt="2025-10-22T06:56:04.382" v="1"/>
        <pc:sldMkLst>
          <pc:docMk/>
          <pc:sldMk cId="2363853385" sldId="490"/>
        </pc:sldMkLst>
      </pc:sldChg>
    </pc:docChg>
  </pc:docChgLst>
  <pc:docChgLst>
    <pc:chgData name="Charlotte Grocott" userId="97208ff0-2862-47bb-957f-473aded6e124" providerId="ADAL" clId="{40ED3FC1-8DBF-4674-B71B-869F2CD52944}"/>
    <pc:docChg chg="custSel addSld modSld modSection">
      <pc:chgData name="Charlotte Grocott" userId="97208ff0-2862-47bb-957f-473aded6e124" providerId="ADAL" clId="{40ED3FC1-8DBF-4674-B71B-869F2CD52944}" dt="2025-12-17T09:00:23.368" v="14" actId="404"/>
      <pc:docMkLst>
        <pc:docMk/>
      </pc:docMkLst>
      <pc:sldChg chg="modSp mod">
        <pc:chgData name="Charlotte Grocott" userId="97208ff0-2862-47bb-957f-473aded6e124" providerId="ADAL" clId="{40ED3FC1-8DBF-4674-B71B-869F2CD52944}" dt="2025-12-17T09:00:23.368" v="14" actId="404"/>
        <pc:sldMkLst>
          <pc:docMk/>
          <pc:sldMk cId="1151184129" sldId="497"/>
        </pc:sldMkLst>
      </pc:sldChg>
      <pc:sldChg chg="add">
        <pc:chgData name="Charlotte Grocott" userId="97208ff0-2862-47bb-957f-473aded6e124" providerId="ADAL" clId="{40ED3FC1-8DBF-4674-B71B-869F2CD52944}" dt="2025-12-17T08:59:58.749" v="2" actId="2890"/>
        <pc:sldMkLst>
          <pc:docMk/>
          <pc:sldMk cId="468966702" sldId="515"/>
        </pc:sldMkLst>
      </pc:sldChg>
    </pc:docChg>
  </pc:docChgLst>
  <pc:docChgLst>
    <pc:chgData name="Charlotte Grocott" userId="97208ff0-2862-47bb-957f-473aded6e124" providerId="ADAL" clId="{743D8277-1117-4C2D-B014-00C5029C7752}"/>
    <pc:docChg chg="addSld modSld modSection">
      <pc:chgData name="Charlotte Grocott" userId="97208ff0-2862-47bb-957f-473aded6e124" providerId="ADAL" clId="{743D8277-1117-4C2D-B014-00C5029C7752}" dt="2026-02-25T08:59:40.104" v="1" actId="2164"/>
      <pc:docMkLst>
        <pc:docMk/>
      </pc:docMkLst>
      <pc:sldChg chg="modSp mod">
        <pc:chgData name="Charlotte Grocott" userId="97208ff0-2862-47bb-957f-473aded6e124" providerId="ADAL" clId="{743D8277-1117-4C2D-B014-00C5029C7752}" dt="2026-02-25T08:59:40.104" v="1" actId="2164"/>
        <pc:sldMkLst>
          <pc:docMk/>
          <pc:sldMk cId="2768181480" sldId="498"/>
        </pc:sldMkLst>
        <pc:graphicFrameChg chg="modGraphic">
          <ac:chgData name="Charlotte Grocott" userId="97208ff0-2862-47bb-957f-473aded6e124" providerId="ADAL" clId="{743D8277-1117-4C2D-B014-00C5029C7752}" dt="2026-02-25T08:59:40.104" v="1" actId="2164"/>
          <ac:graphicFrameMkLst>
            <pc:docMk/>
            <pc:sldMk cId="2768181480" sldId="498"/>
            <ac:graphicFrameMk id="3" creationId="{AF8F8776-F67B-9ABF-A95A-3F58736E7611}"/>
          </ac:graphicFrameMkLst>
        </pc:graphicFrameChg>
      </pc:sldChg>
      <pc:sldChg chg="add">
        <pc:chgData name="Charlotte Grocott" userId="97208ff0-2862-47bb-957f-473aded6e124" providerId="ADAL" clId="{743D8277-1117-4C2D-B014-00C5029C7752}" dt="2026-02-25T08:59:33.090" v="0" actId="2890"/>
        <pc:sldMkLst>
          <pc:docMk/>
          <pc:sldMk cId="1146292713" sldId="516"/>
        </pc:sldMkLst>
      </pc:sldChg>
    </pc:docChg>
  </pc:docChgLst>
  <pc:docChgLst>
    <pc:chgData name="Steven May" userId="S::steven.may@barnsley-academy.org::1196dc3a-0bf0-49a1-ba3e-86faaab22aa4" providerId="AD" clId="Web-{337D5FD0-71F3-487F-73A5-7279C79C8484}"/>
    <pc:docChg chg="sldOrd">
      <pc:chgData name="Steven May" userId="S::steven.may@barnsley-academy.org::1196dc3a-0bf0-49a1-ba3e-86faaab22aa4" providerId="AD" clId="Web-{337D5FD0-71F3-487F-73A5-7279C79C8484}" dt="2025-11-05T07:41:46.662" v="0"/>
      <pc:docMkLst>
        <pc:docMk/>
      </pc:docMkLst>
      <pc:sldChg chg="ord">
        <pc:chgData name="Steven May" userId="S::steven.may@barnsley-academy.org::1196dc3a-0bf0-49a1-ba3e-86faaab22aa4" providerId="AD" clId="Web-{337D5FD0-71F3-487F-73A5-7279C79C8484}" dt="2025-11-05T07:41:46.662" v="0"/>
        <pc:sldMkLst>
          <pc:docMk/>
          <pc:sldMk cId="1679412235" sldId="4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4BB0CAA-05EE-4C9B-87E1-B84DD3F9BCC4}" type="datetimeFigureOut">
              <a:rPr lang="en-GB" smtClean="0"/>
              <a:t>25/02/2026</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CD3110-32D0-4452-834B-9411AA728368}" type="datetimeFigureOut">
              <a:rPr lang="en-GB" smtClean="0"/>
              <a:t>25/02/2026</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t>Scale (CCO) </a:t>
            </a:r>
            <a:r>
              <a:rPr lang="en-GB" b="0" i="0"/>
              <a:t>- https://</a:t>
            </a:r>
            <a:r>
              <a:rPr lang="en-GB" b="0" i="0" err="1"/>
              <a:t>commons.wikimedia.org</a:t>
            </a:r>
            <a:r>
              <a:rPr lang="en-GB" b="0" i="0"/>
              <a:t>/wiki/</a:t>
            </a:r>
            <a:r>
              <a:rPr lang="en-GB" b="0" i="0" err="1"/>
              <a:t>File:Scale_kilometres_miles.svg</a:t>
            </a:r>
            <a:endParaRPr lang="en-GB" b="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a:t>OS map data (</a:t>
            </a:r>
            <a:r>
              <a:rPr lang="en-GB" sz="1200" b="1" i="0">
                <a:solidFill>
                  <a:schemeClr val="tx2"/>
                </a:solidFill>
                <a:effectLst/>
                <a:latin typeface="Roboto" panose="02000000000000000000" pitchFamily="2" charset="0"/>
                <a:ea typeface="Roboto" panose="02000000000000000000" pitchFamily="2" charset="0"/>
                <a:cs typeface="Roboto" panose="02000000000000000000" pitchFamily="2" charset="0"/>
              </a:rPr>
              <a:t>© Crown copyright </a:t>
            </a:r>
            <a:r>
              <a:rPr lang="en-GB" b="1" i="0"/>
              <a:t>) </a:t>
            </a:r>
            <a:r>
              <a:rPr lang="en-GB" b="0" i="0"/>
              <a:t>- https://</a:t>
            </a:r>
            <a:r>
              <a:rPr lang="en-GB" b="0" i="0" err="1"/>
              <a:t>explore.osmaps.com</a:t>
            </a:r>
            <a:r>
              <a:rPr lang="en-GB" b="0" i="0"/>
              <a:t>/</a:t>
            </a:r>
            <a:r>
              <a:rPr lang="en-GB" b="0" i="0" err="1"/>
              <a:t>location?lat</a:t>
            </a:r>
            <a:r>
              <a:rPr lang="en-GB" b="0" i="0"/>
              <a:t>=</a:t>
            </a:r>
            <a:r>
              <a:rPr lang="en-GB" b="0" i="0" err="1"/>
              <a:t>52.438393&amp;lon</a:t>
            </a:r>
            <a:r>
              <a:rPr lang="en-GB" b="0" i="0"/>
              <a:t>=-</a:t>
            </a:r>
            <a:r>
              <a:rPr lang="en-GB" b="0" i="0" err="1"/>
              <a:t>1.659061&amp;zoom</a:t>
            </a:r>
            <a:r>
              <a:rPr lang="en-GB" b="0" i="0"/>
              <a:t>=</a:t>
            </a:r>
            <a:r>
              <a:rPr lang="en-GB" b="0" i="0" err="1"/>
              <a:t>14.5560&amp;style</a:t>
            </a:r>
            <a:r>
              <a:rPr lang="en-GB" b="0" i="0"/>
              <a:t>=</a:t>
            </a:r>
            <a:r>
              <a:rPr lang="en-GB" b="0" i="0" err="1"/>
              <a:t>Leisure&amp;type</a:t>
            </a:r>
            <a:r>
              <a:rPr lang="en-GB" b="0" i="0"/>
              <a:t>=</a:t>
            </a:r>
            <a:r>
              <a:rPr lang="en-GB" b="0" i="0" err="1"/>
              <a:t>2d&amp;locationName</a:t>
            </a:r>
            <a:r>
              <a:rPr lang="en-GB" b="0" i="0"/>
              <a:t>=U2FsdGVkX1%2BUlocJejMa8nY7mBPU9MrKluCg3%2BPBUcQ%3D&amp;locationCoordinates=-</a:t>
            </a:r>
            <a:r>
              <a:rPr lang="en-GB" b="0" i="0" err="1"/>
              <a:t>0.6098437645336163%2C52.459120647858285&amp;locationBbox</a:t>
            </a:r>
            <a:r>
              <a:rPr lang="en-GB" b="0" i="0"/>
              <a:t>=-</a:t>
            </a:r>
            <a:r>
              <a:rPr lang="en-GB" b="0" i="0" err="1"/>
              <a:t>0.6199%2C52.4517%2C-0.6008%2C52.4638</a:t>
            </a:r>
            <a:endParaRPr lang="en-GB" b="0" i="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t>All other images – United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p>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31</a:t>
            </a:fld>
            <a:endParaRPr lang="en-GB"/>
          </a:p>
        </p:txBody>
      </p:sp>
    </p:spTree>
    <p:extLst>
      <p:ext uri="{BB962C8B-B14F-4D97-AF65-F5344CB8AC3E}">
        <p14:creationId xmlns:p14="http://schemas.microsoft.com/office/powerpoint/2010/main" val="203924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Images </a:t>
            </a:r>
          </a:p>
          <a:p>
            <a:pPr marL="171450" indent="-171450">
              <a:buFont typeface="Arial" panose="020B0604020202020204" pitchFamily="34" charset="0"/>
              <a:buChar char="•"/>
            </a:pPr>
            <a:r>
              <a:rPr lang="en-GB"/>
              <a:t>All images – United Learning </a:t>
            </a:r>
          </a:p>
        </p:txBody>
      </p:sp>
      <p:sp>
        <p:nvSpPr>
          <p:cNvPr id="4" name="Slide Number Placeholder 3"/>
          <p:cNvSpPr>
            <a:spLocks noGrp="1"/>
          </p:cNvSpPr>
          <p:nvPr>
            <p:ph type="sldNum" sz="quarter" idx="5"/>
          </p:nvPr>
        </p:nvSpPr>
        <p:spPr/>
        <p:txBody>
          <a:bodyPr/>
          <a:lstStyle/>
          <a:p>
            <a:fld id="{22CF7F3D-A76E-462C-91BC-6AD2B2EFE72A}" type="slidenum">
              <a:rPr lang="en-GB" smtClean="0"/>
              <a:t>32</a:t>
            </a:fld>
            <a:endParaRPr lang="en-GB"/>
          </a:p>
        </p:txBody>
      </p:sp>
    </p:spTree>
    <p:extLst>
      <p:ext uri="{BB962C8B-B14F-4D97-AF65-F5344CB8AC3E}">
        <p14:creationId xmlns:p14="http://schemas.microsoft.com/office/powerpoint/2010/main" val="44877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indent="-171450">
              <a:buFont typeface="Arial" panose="020B0604020202020204" pitchFamily="34" charset="0"/>
              <a:buChar char="•"/>
            </a:pPr>
            <a:r>
              <a:rPr lang="en-GB" b="0"/>
              <a:t>Biomes of the world (CC BY-SA 3.0) – https://commons.wikimedia.org/wiki/File:Biomes_of_the_world.svg</a:t>
            </a:r>
          </a:p>
          <a:p>
            <a:pPr marL="171450" indent="-171450">
              <a:buFont typeface="Arial" panose="020B0604020202020204" pitchFamily="34" charset="0"/>
              <a:buChar char="•"/>
            </a:pPr>
            <a:r>
              <a:rPr lang="en-GB" b="0"/>
              <a:t>All other images – United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p>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33</a:t>
            </a:fld>
            <a:endParaRPr lang="en-GB"/>
          </a:p>
        </p:txBody>
      </p:sp>
    </p:spTree>
    <p:extLst>
      <p:ext uri="{BB962C8B-B14F-4D97-AF65-F5344CB8AC3E}">
        <p14:creationId xmlns:p14="http://schemas.microsoft.com/office/powerpoint/2010/main" val="422448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Images: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Cows (CC0) – from https://pixabay.com/vectors/cow-milk-tour-economy-animal-1204968/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All other images – United Learning</a:t>
            </a:r>
          </a:p>
        </p:txBody>
      </p:sp>
      <p:sp>
        <p:nvSpPr>
          <p:cNvPr id="4" name="Slide Number Placeholder 3"/>
          <p:cNvSpPr>
            <a:spLocks noGrp="1"/>
          </p:cNvSpPr>
          <p:nvPr>
            <p:ph type="sldNum" sz="quarter" idx="5"/>
          </p:nvPr>
        </p:nvSpPr>
        <p:spPr/>
        <p:txBody>
          <a:bodyPr/>
          <a:lstStyle/>
          <a:p>
            <a:fld id="{22CF7F3D-A76E-462C-91BC-6AD2B2EFE72A}" type="slidenum">
              <a:rPr lang="en-GB" smtClean="0"/>
              <a:t>34</a:t>
            </a:fld>
            <a:endParaRPr lang="en-GB"/>
          </a:p>
        </p:txBody>
      </p:sp>
    </p:spTree>
    <p:extLst>
      <p:ext uri="{BB962C8B-B14F-4D97-AF65-F5344CB8AC3E}">
        <p14:creationId xmlns:p14="http://schemas.microsoft.com/office/powerpoint/2010/main" val="402554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indent="-171450">
              <a:buFont typeface="Arial" panose="020B0604020202020204" pitchFamily="34" charset="0"/>
              <a:buChar char="•"/>
            </a:pPr>
            <a:r>
              <a:rPr lang="en-GB" b="0"/>
              <a:t>All images – United Learning</a:t>
            </a:r>
          </a:p>
        </p:txBody>
      </p:sp>
      <p:sp>
        <p:nvSpPr>
          <p:cNvPr id="4" name="Slide Number Placeholder 3"/>
          <p:cNvSpPr>
            <a:spLocks noGrp="1"/>
          </p:cNvSpPr>
          <p:nvPr>
            <p:ph type="sldNum" sz="quarter" idx="5"/>
          </p:nvPr>
        </p:nvSpPr>
        <p:spPr/>
        <p:txBody>
          <a:bodyPr/>
          <a:lstStyle/>
          <a:p>
            <a:fld id="{22CF7F3D-A76E-462C-91BC-6AD2B2EFE72A}" type="slidenum">
              <a:rPr lang="en-GB" smtClean="0"/>
              <a:t>35</a:t>
            </a:fld>
            <a:endParaRPr lang="en-GB"/>
          </a:p>
        </p:txBody>
      </p:sp>
    </p:spTree>
    <p:extLst>
      <p:ext uri="{BB962C8B-B14F-4D97-AF65-F5344CB8AC3E}">
        <p14:creationId xmlns:p14="http://schemas.microsoft.com/office/powerpoint/2010/main" val="226409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indent="-171450">
              <a:buFont typeface="Arial" panose="020B0604020202020204" pitchFamily="34" charset="0"/>
              <a:buChar char="•"/>
            </a:pPr>
            <a:r>
              <a:rPr lang="en-GB" b="1"/>
              <a:t>All Other images </a:t>
            </a:r>
            <a:r>
              <a:rPr lang="en-GB" b="0"/>
              <a:t>– United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a:p>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36</a:t>
            </a:fld>
            <a:endParaRPr lang="en-GB"/>
          </a:p>
        </p:txBody>
      </p:sp>
    </p:spTree>
    <p:extLst>
      <p:ext uri="{BB962C8B-B14F-4D97-AF65-F5344CB8AC3E}">
        <p14:creationId xmlns:p14="http://schemas.microsoft.com/office/powerpoint/2010/main" val="92823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indent="-171450">
              <a:buFont typeface="Arial" panose="020B0604020202020204" pitchFamily="34" charset="0"/>
              <a:buChar char="•"/>
            </a:pPr>
            <a:r>
              <a:rPr lang="en-GB" b="0"/>
              <a:t>All images – United Learning</a:t>
            </a:r>
          </a:p>
        </p:txBody>
      </p:sp>
      <p:sp>
        <p:nvSpPr>
          <p:cNvPr id="4" name="Slide Number Placeholder 3"/>
          <p:cNvSpPr>
            <a:spLocks noGrp="1"/>
          </p:cNvSpPr>
          <p:nvPr>
            <p:ph type="sldNum" sz="quarter" idx="5"/>
          </p:nvPr>
        </p:nvSpPr>
        <p:spPr/>
        <p:txBody>
          <a:bodyPr/>
          <a:lstStyle/>
          <a:p>
            <a:fld id="{22CF7F3D-A76E-462C-91BC-6AD2B2EFE72A}" type="slidenum">
              <a:rPr lang="en-GB" smtClean="0"/>
              <a:t>37</a:t>
            </a:fld>
            <a:endParaRPr lang="en-GB"/>
          </a:p>
        </p:txBody>
      </p:sp>
    </p:spTree>
    <p:extLst>
      <p:ext uri="{BB962C8B-B14F-4D97-AF65-F5344CB8AC3E}">
        <p14:creationId xmlns:p14="http://schemas.microsoft.com/office/powerpoint/2010/main" val="23373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0"/>
              <a:t>Images:</a:t>
            </a:r>
          </a:p>
          <a:p>
            <a:pPr marL="171450" indent="-171450">
              <a:buFont typeface="Arial" panose="020B0604020202020204" pitchFamily="34" charset="0"/>
              <a:buChar char="•"/>
            </a:pPr>
            <a:r>
              <a:rPr lang="en-GB" b="0"/>
              <a:t>All images – United Learning</a:t>
            </a:r>
          </a:p>
        </p:txBody>
      </p:sp>
      <p:sp>
        <p:nvSpPr>
          <p:cNvPr id="4" name="Slide Number Placeholder 3"/>
          <p:cNvSpPr>
            <a:spLocks noGrp="1"/>
          </p:cNvSpPr>
          <p:nvPr>
            <p:ph type="sldNum" sz="quarter" idx="5"/>
          </p:nvPr>
        </p:nvSpPr>
        <p:spPr/>
        <p:txBody>
          <a:bodyPr/>
          <a:lstStyle/>
          <a:p>
            <a:fld id="{22CF7F3D-A76E-462C-91BC-6AD2B2EFE72A}" type="slidenum">
              <a:rPr lang="en-GB" smtClean="0"/>
              <a:t>38</a:t>
            </a:fld>
            <a:endParaRPr lang="en-GB"/>
          </a:p>
        </p:txBody>
      </p:sp>
    </p:spTree>
    <p:extLst>
      <p:ext uri="{BB962C8B-B14F-4D97-AF65-F5344CB8AC3E}">
        <p14:creationId xmlns:p14="http://schemas.microsoft.com/office/powerpoint/2010/main" val="10111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acher with Titl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1393" y="3108852"/>
            <a:ext cx="6583334"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cher No Title">
    <p:spTree>
      <p:nvGrpSpPr>
        <p:cNvPr id="1" name=""/>
        <p:cNvGrpSpPr/>
        <p:nvPr/>
      </p:nvGrpSpPr>
      <p:grpSpPr>
        <a:xfrm>
          <a:off x="0" y="0"/>
          <a:ext cx="0" cy="0"/>
          <a:chOff x="0" y="0"/>
          <a:chExt cx="0" cy="0"/>
        </a:xfrm>
      </p:grpSpPr>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5" name="Rectangle 4">
            <a:extLst>
              <a:ext uri="{FF2B5EF4-FFF2-40B4-BE49-F238E27FC236}">
                <a16:creationId xmlns:a16="http://schemas.microsoft.com/office/drawing/2014/main" id="{9F55BF6F-F1CD-2D62-596D-FB968C2E52A0}"/>
              </a:ext>
            </a:extLst>
          </p:cNvPr>
          <p:cNvSpPr/>
          <p:nvPr userDrawn="1"/>
        </p:nvSpPr>
        <p:spPr>
          <a:xfrm rot="5400000">
            <a:off x="6449926" y="3107603"/>
            <a:ext cx="658626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cher Autum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4572A5E7-274A-395E-21EF-898BCF9C39B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9" name="Rectangle 8">
            <a:extLst>
              <a:ext uri="{FF2B5EF4-FFF2-40B4-BE49-F238E27FC236}">
                <a16:creationId xmlns:a16="http://schemas.microsoft.com/office/drawing/2014/main" id="{E052FCB5-446D-0733-0A9B-FCCF1C282FC0}"/>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57342892-55FB-9368-26D2-BCCAB8498DF7}"/>
              </a:ext>
            </a:extLst>
          </p:cNvPr>
          <p:cNvSpPr/>
          <p:nvPr userDrawn="1"/>
        </p:nvSpPr>
        <p:spPr>
          <a:xfrm rot="5400000">
            <a:off x="8654183" y="907292"/>
            <a:ext cx="2186362"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7" name="TextBox 6">
            <a:extLst>
              <a:ext uri="{FF2B5EF4-FFF2-40B4-BE49-F238E27FC236}">
                <a16:creationId xmlns:a16="http://schemas.microsoft.com/office/drawing/2014/main" id="{1C74B38B-CDEB-E7E9-CFAB-C61D409A7331}"/>
              </a:ext>
            </a:extLst>
          </p:cNvPr>
          <p:cNvSpPr txBox="1"/>
          <p:nvPr userDrawn="1"/>
        </p:nvSpPr>
        <p:spPr>
          <a:xfrm rot="16200000">
            <a:off x="8651557" y="914667"/>
            <a:ext cx="2186364"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Autumn</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244697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er Sprin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ED3A1988-4C35-1646-0209-E52E4FEE75E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3A4F10F7-E3A0-A6F7-FA9B-8FB2751E03F1}"/>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8" name="Rectangle 7">
            <a:extLst>
              <a:ext uri="{FF2B5EF4-FFF2-40B4-BE49-F238E27FC236}">
                <a16:creationId xmlns:a16="http://schemas.microsoft.com/office/drawing/2014/main" id="{3466D1E3-517B-A2C7-25E7-EFA7F731BDC9}"/>
              </a:ext>
            </a:extLst>
          </p:cNvPr>
          <p:cNvSpPr/>
          <p:nvPr userDrawn="1"/>
        </p:nvSpPr>
        <p:spPr>
          <a:xfrm rot="5400000">
            <a:off x="8660258"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7E0DED0D-BC10-9BE0-198A-7320E31B6494}"/>
              </a:ext>
            </a:extLst>
          </p:cNvPr>
          <p:cNvSpPr txBox="1"/>
          <p:nvPr userDrawn="1"/>
        </p:nvSpPr>
        <p:spPr>
          <a:xfrm rot="16200000">
            <a:off x="8652632" y="3102243"/>
            <a:ext cx="219456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Spring</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1931012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cher Summ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noAutofit/>
          </a:bodyP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BAB1A25C-E1E5-3095-F229-538C1722CE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5474" y="168761"/>
            <a:ext cx="363996" cy="438366"/>
          </a:xfrm>
          <a:prstGeom prst="rect">
            <a:avLst/>
          </a:prstGeom>
        </p:spPr>
      </p:pic>
      <p:sp>
        <p:nvSpPr>
          <p:cNvPr id="2" name="Rectangle 1">
            <a:extLst>
              <a:ext uri="{FF2B5EF4-FFF2-40B4-BE49-F238E27FC236}">
                <a16:creationId xmlns:a16="http://schemas.microsoft.com/office/drawing/2014/main" id="{328C08F3-3943-2A97-183A-E67B871B44A6}"/>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ED3A1988-4C35-1646-0209-E52E4FEE75E3}"/>
              </a:ext>
            </a:extLst>
          </p:cNvPr>
          <p:cNvSpPr/>
          <p:nvPr userDrawn="1"/>
        </p:nvSpPr>
        <p:spPr>
          <a:xfrm rot="5400000">
            <a:off x="6522420" y="3174221"/>
            <a:ext cx="6581973"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id="{3A4F10F7-E3A0-A6F7-FA9B-8FB2751E03F1}"/>
              </a:ext>
            </a:extLst>
          </p:cNvPr>
          <p:cNvSpPr/>
          <p:nvPr userDrawn="1"/>
        </p:nvSpPr>
        <p:spPr>
          <a:xfrm rot="5400000">
            <a:off x="6522419" y="3174221"/>
            <a:ext cx="6581973" cy="221221"/>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670CD5BE-0CC7-C964-13DD-A9D6444FD772}"/>
              </a:ext>
            </a:extLst>
          </p:cNvPr>
          <p:cNvSpPr/>
          <p:nvPr userDrawn="1"/>
        </p:nvSpPr>
        <p:spPr>
          <a:xfrm rot="5400000">
            <a:off x="8656291" y="5300551"/>
            <a:ext cx="2202489"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ABeeZee" panose="020B0604020202020204" charset="0"/>
              <a:ea typeface="Roboto" panose="02000000000000000000" pitchFamily="2" charset="0"/>
            </a:endParaRPr>
          </a:p>
        </p:txBody>
      </p:sp>
      <p:sp>
        <p:nvSpPr>
          <p:cNvPr id="7" name="TextBox 6">
            <a:extLst>
              <a:ext uri="{FF2B5EF4-FFF2-40B4-BE49-F238E27FC236}">
                <a16:creationId xmlns:a16="http://schemas.microsoft.com/office/drawing/2014/main" id="{525D4B74-9317-12CC-D5C7-23BB953BB2D8}"/>
              </a:ext>
            </a:extLst>
          </p:cNvPr>
          <p:cNvSpPr txBox="1"/>
          <p:nvPr userDrawn="1"/>
        </p:nvSpPr>
        <p:spPr>
          <a:xfrm rot="16200000">
            <a:off x="8652632" y="5328563"/>
            <a:ext cx="2194561"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B0604020202020204" charset="0"/>
              </a:rPr>
              <a:t>Year [X]: Summer</a:t>
            </a:r>
            <a:endParaRPr lang="en-GB" sz="1600" b="1">
              <a:solidFill>
                <a:schemeClr val="tx1"/>
              </a:solidFill>
              <a:latin typeface="ABeeZee" panose="020B0604020202020204" charset="0"/>
            </a:endParaRPr>
          </a:p>
        </p:txBody>
      </p:sp>
    </p:spTree>
    <p:extLst>
      <p:ext uri="{BB962C8B-B14F-4D97-AF65-F5344CB8AC3E}">
        <p14:creationId xmlns:p14="http://schemas.microsoft.com/office/powerpoint/2010/main" val="2030489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A7E4AB-284A-9FAD-5D81-D3947C793E48}"/>
              </a:ext>
            </a:extLst>
          </p:cNvPr>
          <p:cNvSpPr/>
          <p:nvPr userDrawn="1"/>
        </p:nvSpPr>
        <p:spPr>
          <a:xfrm>
            <a:off x="49939" y="279647"/>
            <a:ext cx="6203769" cy="410012"/>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4730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4730" y="0"/>
                </a:lnTo>
                <a:lnTo>
                  <a:pt x="6901416" y="866547"/>
                </a:lnTo>
                <a:lnTo>
                  <a:pt x="0" y="866547"/>
                </a:lnTo>
                <a:lnTo>
                  <a:pt x="0" y="0"/>
                </a:lnTo>
                <a:close/>
              </a:path>
            </a:pathLst>
          </a:custGeom>
          <a:solidFill>
            <a:sysClr val="window" lastClr="FFFFFF">
              <a:lumMod val="95000"/>
            </a:sysClr>
          </a:solidFill>
          <a:ln w="1905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E0AD36F-9F47-93E7-68DA-9D31B04EC20F}"/>
              </a:ext>
            </a:extLst>
          </p:cNvPr>
          <p:cNvSpPr/>
          <p:nvPr userDrawn="1"/>
        </p:nvSpPr>
        <p:spPr>
          <a:xfrm>
            <a:off x="49939" y="50141"/>
            <a:ext cx="9806122" cy="6528212"/>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BE6A53E-99FE-A687-A6B5-360D0D4A5C39}"/>
              </a:ext>
            </a:extLst>
          </p:cNvPr>
          <p:cNvGrpSpPr/>
          <p:nvPr userDrawn="1"/>
        </p:nvGrpSpPr>
        <p:grpSpPr>
          <a:xfrm>
            <a:off x="-746166" y="6217602"/>
            <a:ext cx="1555380" cy="1321435"/>
            <a:chOff x="-746166" y="6217602"/>
            <a:chExt cx="1555380" cy="1321435"/>
          </a:xfrm>
        </p:grpSpPr>
        <p:sp>
          <p:nvSpPr>
            <p:cNvPr id="10" name="Arc 9">
              <a:extLst>
                <a:ext uri="{FF2B5EF4-FFF2-40B4-BE49-F238E27FC236}">
                  <a16:creationId xmlns:a16="http://schemas.microsoft.com/office/drawing/2014/main" id="{5DBE3411-C1D7-86A2-0A20-2E651C6D6FF9}"/>
                </a:ext>
              </a:extLst>
            </p:cNvPr>
            <p:cNvSpPr/>
            <p:nvPr userDrawn="1"/>
          </p:nvSpPr>
          <p:spPr>
            <a:xfrm>
              <a:off x="-746166" y="6217602"/>
              <a:ext cx="1555380" cy="1321435"/>
            </a:xfrm>
            <a:prstGeom prst="arc">
              <a:avLst>
                <a:gd name="adj1" fmla="val 16252508"/>
                <a:gd name="adj2" fmla="val 20226505"/>
              </a:avLst>
            </a:prstGeom>
            <a:solidFill>
              <a:sysClr val="window" lastClr="FFFFFF"/>
            </a:solidFill>
            <a:ln w="19050" cap="flat" cmpd="sng" algn="ctr">
              <a:solidFill>
                <a:sysClr val="windowText" lastClr="000000"/>
              </a:solidFill>
              <a:prstDash val="solid"/>
              <a:miter lim="800000"/>
            </a:ln>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8B8BE7F-5AB1-2D98-875E-543856FE6B4A}"/>
                </a:ext>
              </a:extLst>
            </p:cNvPr>
            <p:cNvSpPr/>
            <p:nvPr userDrawn="1"/>
          </p:nvSpPr>
          <p:spPr>
            <a:xfrm>
              <a:off x="6125" y="6227445"/>
              <a:ext cx="45719" cy="8763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descr="Shape&#10;&#10;Description automatically generated with medium confidence">
            <a:extLst>
              <a:ext uri="{FF2B5EF4-FFF2-40B4-BE49-F238E27FC236}">
                <a16:creationId xmlns:a16="http://schemas.microsoft.com/office/drawing/2014/main" id="{83D9C042-77C2-0EB6-F1E0-1B462CE63F9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9619" y="6388663"/>
            <a:ext cx="560705" cy="379730"/>
          </a:xfrm>
          <a:prstGeom prst="rect">
            <a:avLst/>
          </a:prstGeom>
        </p:spPr>
      </p:pic>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3000" kern="1200">
          <a:solidFill>
            <a:schemeClr val="bg1"/>
          </a:solidFill>
          <a:latin typeface="ABeeZee" panose="020B060402020202020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526CF58C-35B7-4ACA-9825-902E71CDE024}"/>
              </a:ext>
            </a:extLst>
          </p:cNvPr>
          <p:cNvSpPr txBox="1">
            <a:spLocks/>
          </p:cNvSpPr>
          <p:nvPr userDrawn="1"/>
        </p:nvSpPr>
        <p:spPr>
          <a:xfrm>
            <a:off x="2026583" y="6594683"/>
            <a:ext cx="5852834"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a:ln w="12700">
                  <a:noFill/>
                </a:ln>
                <a:solidFill>
                  <a:schemeClr val="bg2"/>
                </a:solidFill>
              </a:rPr>
              <a:t>Teacher Pack  |  Geography  |  Year 7  |  Spring 1 |  </a:t>
            </a:r>
            <a:r>
              <a:rPr lang="en-US" sz="900" b="1">
                <a:ln w="12700">
                  <a:noFill/>
                </a:ln>
                <a:solidFill>
                  <a:schemeClr val="accent1"/>
                </a:solidFill>
              </a:rPr>
              <a:t>Unit title </a:t>
            </a:r>
            <a:endParaRPr lang="en-GB" sz="900" b="1">
              <a:ln w="12700">
                <a:noFill/>
              </a:ln>
              <a:solidFill>
                <a:schemeClr val="accent1"/>
              </a:solidFill>
            </a:endParaRPr>
          </a:p>
        </p:txBody>
      </p: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70116"/>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5" y="4352552"/>
              <a:ext cx="731916" cy="588654"/>
            </a:xfrm>
            <a:prstGeom prst="rect">
              <a:avLst/>
            </a:prstGeom>
          </p:spPr>
        </p:pic>
      </p:grpSp>
      <p:sp>
        <p:nvSpPr>
          <p:cNvPr id="2" name="Title Placeholder 1">
            <a:extLst>
              <a:ext uri="{FF2B5EF4-FFF2-40B4-BE49-F238E27FC236}">
                <a16:creationId xmlns:a16="http://schemas.microsoft.com/office/drawing/2014/main" id="{B1AC45D1-8A1B-2FE6-98EA-07500312CC25}"/>
              </a:ext>
            </a:extLst>
          </p:cNvPr>
          <p:cNvSpPr>
            <a:spLocks noGrp="1"/>
          </p:cNvSpPr>
          <p:nvPr>
            <p:ph type="title"/>
          </p:nvPr>
        </p:nvSpPr>
        <p:spPr>
          <a:xfrm>
            <a:off x="681037" y="103235"/>
            <a:ext cx="8543925" cy="52422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6B593-A629-3962-1B97-99ADA71BB8B0}"/>
              </a:ext>
            </a:extLst>
          </p:cNvPr>
          <p:cNvSpPr>
            <a:spLocks noGrp="1"/>
          </p:cNvSpPr>
          <p:nvPr>
            <p:ph type="body" idx="1"/>
          </p:nvPr>
        </p:nvSpPr>
        <p:spPr>
          <a:xfrm>
            <a:off x="681038" y="627458"/>
            <a:ext cx="8543925" cy="1382430"/>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3" r:id="rId3"/>
    <p:sldLayoutId id="2147483674" r:id="rId4"/>
    <p:sldLayoutId id="2147483675" r:id="rId5"/>
  </p:sldLayoutIdLst>
  <p:txStyles>
    <p:titleStyle>
      <a:lvl1pPr algn="l" defTabSz="914400" rtl="0" eaLnBrk="1" latinLnBrk="0" hangingPunct="1">
        <a:lnSpc>
          <a:spcPct val="90000"/>
        </a:lnSpc>
        <a:spcBef>
          <a:spcPct val="0"/>
        </a:spcBef>
        <a:buNone/>
        <a:defRPr sz="3000" kern="1200">
          <a:solidFill>
            <a:schemeClr val="bg1"/>
          </a:solidFill>
          <a:latin typeface="ABeeZee" panose="020B0604020202020204" charset="0"/>
          <a:ea typeface="Roboto" panose="02000000000000000000" pitchFamily="2" charset="0"/>
          <a:cs typeface="Roboto" panose="02000000000000000000" pitchFamily="2" charset="0"/>
        </a:defRPr>
      </a:lvl1pPr>
    </p:titleStyle>
    <p:bodyStyle>
      <a:lvl1pPr marL="0" indent="0" algn="l" defTabSz="914400" rtl="0" eaLnBrk="1" latinLnBrk="0" hangingPunct="1">
        <a:lnSpc>
          <a:spcPct val="130000"/>
        </a:lnSpc>
        <a:spcBef>
          <a:spcPts val="0"/>
        </a:spcBef>
        <a:spcAft>
          <a:spcPts val="600"/>
        </a:spcAft>
        <a:buFont typeface="Arial" panose="020B0604020202020204" pitchFamily="34" charset="0"/>
        <a:buNone/>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130000"/>
        </a:lnSpc>
        <a:spcBef>
          <a:spcPts val="0"/>
        </a:spcBef>
        <a:spcAft>
          <a:spcPts val="600"/>
        </a:spcAft>
        <a:buFont typeface="Arial" panose="020B0604020202020204" pitchFamily="34" charset="0"/>
        <a:buChar char="•"/>
        <a:defRPr sz="10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creativecommons.org/licenses/by-sa/3.0/deed.en"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7EA37-F999-402D-450A-751E42868A75}"/>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D208053F-EADE-7BAF-06CA-983690FB2F4A}"/>
              </a:ext>
            </a:extLst>
          </p:cNvPr>
          <p:cNvSpPr txBox="1">
            <a:spLocks/>
          </p:cNvSpPr>
          <p:nvPr/>
        </p:nvSpPr>
        <p:spPr>
          <a:xfrm>
            <a:off x="464637" y="1068679"/>
            <a:ext cx="8742556" cy="1975604"/>
          </a:xfrm>
          <a:prstGeom prst="rect">
            <a:avLst/>
          </a:prstGeom>
          <a:solidFill>
            <a:schemeClr val="accent1">
              <a:lumMod val="20000"/>
              <a:lumOff val="80000"/>
            </a:schemeClr>
          </a:solidFill>
        </p:spPr>
        <p:txBody>
          <a:bodyPr vert="horz" wrap="square" lIns="91440" tIns="45720" rIns="91440" bIns="45720" rtlCol="0" anchor="ctr">
            <a:noAutofit/>
          </a:bodyPr>
          <a:lstStyle/>
          <a:p>
            <a:pPr algn="ctr">
              <a:lnSpc>
                <a:spcPct val="107000"/>
              </a:lnSpc>
              <a:spcAft>
                <a:spcPts val="800"/>
              </a:spcAft>
            </a:pPr>
            <a:r>
              <a:rPr lang="en-US" sz="3200" b="1" spc="100" dirty="0">
                <a:solidFill>
                  <a:schemeClr val="bg1"/>
                </a:solidFill>
                <a:highlight>
                  <a:srgbClr val="CAC4E2"/>
                </a:highlight>
                <a:latin typeface="Abeezee"/>
                <a:ea typeface="Andika"/>
                <a:cs typeface="Andika"/>
              </a:rPr>
              <a:t>Year 7 </a:t>
            </a:r>
            <a:r>
              <a:rPr lang="en-US" sz="3200" b="1" spc="100" dirty="0">
                <a:solidFill>
                  <a:schemeClr val="bg1"/>
                </a:solidFill>
                <a:effectLst/>
                <a:latin typeface="Abeezee"/>
                <a:ea typeface="Andika"/>
                <a:cs typeface="Andika"/>
              </a:rPr>
              <a:t>Geography Core Knowledge Booklet</a:t>
            </a:r>
            <a:endParaRPr lang="en-GB" sz="1200" dirty="0">
              <a:solidFill>
                <a:schemeClr val="bg1"/>
              </a:solidFill>
              <a:effectLst/>
              <a:latin typeface="Abeezee"/>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F185C82-FA05-58D2-DC3B-6F0AB51B5D36}"/>
              </a:ext>
            </a:extLst>
          </p:cNvPr>
          <p:cNvSpPr txBox="1"/>
          <p:nvPr/>
        </p:nvSpPr>
        <p:spPr>
          <a:xfrm>
            <a:off x="122663" y="211873"/>
            <a:ext cx="2330605" cy="523220"/>
          </a:xfrm>
          <a:prstGeom prst="rect">
            <a:avLst/>
          </a:prstGeom>
          <a:noFill/>
        </p:spPr>
        <p:txBody>
          <a:bodyPr wrap="square" rtlCol="0">
            <a:spAutoFit/>
          </a:bodyPr>
          <a:lstStyle/>
          <a:p>
            <a:r>
              <a:rPr lang="en-GB" sz="2800" dirty="0">
                <a:solidFill>
                  <a:schemeClr val="bg1"/>
                </a:solidFill>
              </a:rPr>
              <a:t>Autumn term</a:t>
            </a:r>
          </a:p>
        </p:txBody>
      </p:sp>
      <p:graphicFrame>
        <p:nvGraphicFramePr>
          <p:cNvPr id="6" name="Table 5">
            <a:extLst>
              <a:ext uri="{FF2B5EF4-FFF2-40B4-BE49-F238E27FC236}">
                <a16:creationId xmlns:a16="http://schemas.microsoft.com/office/drawing/2014/main" id="{40C173DB-3D1B-7B47-26C5-FDDAC15DAC01}"/>
              </a:ext>
            </a:extLst>
          </p:cNvPr>
          <p:cNvGraphicFramePr>
            <a:graphicFrameLocks noGrp="1"/>
          </p:cNvGraphicFramePr>
          <p:nvPr>
            <p:extLst>
              <p:ext uri="{D42A27DB-BD31-4B8C-83A1-F6EECF244321}">
                <p14:modId xmlns:p14="http://schemas.microsoft.com/office/powerpoint/2010/main" val="1947745754"/>
              </p:ext>
            </p:extLst>
          </p:nvPr>
        </p:nvGraphicFramePr>
        <p:xfrm>
          <a:off x="464637" y="3249986"/>
          <a:ext cx="8742558" cy="2199753"/>
        </p:xfrm>
        <a:graphic>
          <a:graphicData uri="http://schemas.openxmlformats.org/drawingml/2006/table">
            <a:tbl>
              <a:tblPr firstRow="1" bandRow="1">
                <a:tableStyleId>{BC89EF96-8CEA-46FF-86C4-4CE0E7609802}</a:tableStyleId>
              </a:tblPr>
              <a:tblGrid>
                <a:gridCol w="4371279">
                  <a:extLst>
                    <a:ext uri="{9D8B030D-6E8A-4147-A177-3AD203B41FA5}">
                      <a16:colId xmlns:a16="http://schemas.microsoft.com/office/drawing/2014/main" val="3221006937"/>
                    </a:ext>
                  </a:extLst>
                </a:gridCol>
                <a:gridCol w="4371279">
                  <a:extLst>
                    <a:ext uri="{9D8B030D-6E8A-4147-A177-3AD203B41FA5}">
                      <a16:colId xmlns:a16="http://schemas.microsoft.com/office/drawing/2014/main" val="1076409870"/>
                    </a:ext>
                  </a:extLst>
                </a:gridCol>
              </a:tblGrid>
              <a:tr h="733251">
                <a:tc>
                  <a:txBody>
                    <a:bodyPr/>
                    <a:lstStyle/>
                    <a:p>
                      <a:r>
                        <a:rPr lang="en-GB" sz="2000" dirty="0">
                          <a:solidFill>
                            <a:schemeClr val="bg1"/>
                          </a:solidFill>
                        </a:rPr>
                        <a:t>Unit 1: Geographical Skills</a:t>
                      </a:r>
                    </a:p>
                  </a:txBody>
                  <a:tcPr/>
                </a:tc>
                <a:tc>
                  <a:txBody>
                    <a:bodyPr/>
                    <a:lstStyle/>
                    <a:p>
                      <a:r>
                        <a:rPr lang="en-GB" sz="2000" dirty="0">
                          <a:solidFill>
                            <a:schemeClr val="bg1"/>
                          </a:solidFill>
                        </a:rPr>
                        <a:t>G1 and G2</a:t>
                      </a:r>
                    </a:p>
                  </a:txBody>
                  <a:tcPr/>
                </a:tc>
                <a:extLst>
                  <a:ext uri="{0D108BD9-81ED-4DB2-BD59-A6C34878D82A}">
                    <a16:rowId xmlns:a16="http://schemas.microsoft.com/office/drawing/2014/main" val="885204140"/>
                  </a:ext>
                </a:extLst>
              </a:tr>
              <a:tr h="733251">
                <a:tc>
                  <a:txBody>
                    <a:bodyPr/>
                    <a:lstStyle/>
                    <a:p>
                      <a:r>
                        <a:rPr lang="en-GB" sz="2000" b="1" dirty="0">
                          <a:solidFill>
                            <a:schemeClr val="bg1"/>
                          </a:solidFill>
                        </a:rPr>
                        <a:t>Unit 2: Climate change </a:t>
                      </a:r>
                    </a:p>
                  </a:txBody>
                  <a:tcPr/>
                </a:tc>
                <a:tc>
                  <a:txBody>
                    <a:bodyPr/>
                    <a:lstStyle/>
                    <a:p>
                      <a:r>
                        <a:rPr lang="en-GB" sz="2000" b="1" dirty="0">
                          <a:solidFill>
                            <a:schemeClr val="bg1"/>
                          </a:solidFill>
                        </a:rPr>
                        <a:t>C1 and C2</a:t>
                      </a:r>
                    </a:p>
                  </a:txBody>
                  <a:tcPr/>
                </a:tc>
                <a:extLst>
                  <a:ext uri="{0D108BD9-81ED-4DB2-BD59-A6C34878D82A}">
                    <a16:rowId xmlns:a16="http://schemas.microsoft.com/office/drawing/2014/main" val="523886294"/>
                  </a:ext>
                </a:extLst>
              </a:tr>
              <a:tr h="733251">
                <a:tc>
                  <a:txBody>
                    <a:bodyPr/>
                    <a:lstStyle/>
                    <a:p>
                      <a:r>
                        <a:rPr lang="en-GB" sz="2000" b="1" dirty="0">
                          <a:solidFill>
                            <a:schemeClr val="bg1"/>
                          </a:solidFill>
                        </a:rPr>
                        <a:t>Unit 3: Development</a:t>
                      </a:r>
                    </a:p>
                  </a:txBody>
                  <a:tcPr/>
                </a:tc>
                <a:tc>
                  <a:txBody>
                    <a:bodyPr/>
                    <a:lstStyle/>
                    <a:p>
                      <a:r>
                        <a:rPr lang="en-GB" sz="2000" b="1" dirty="0">
                          <a:solidFill>
                            <a:schemeClr val="bg1"/>
                          </a:solidFill>
                        </a:rPr>
                        <a:t>D1, D2, D3, D4, D5, and D6</a:t>
                      </a:r>
                    </a:p>
                  </a:txBody>
                  <a:tcPr/>
                </a:tc>
                <a:extLst>
                  <a:ext uri="{0D108BD9-81ED-4DB2-BD59-A6C34878D82A}">
                    <a16:rowId xmlns:a16="http://schemas.microsoft.com/office/drawing/2014/main" val="4131007997"/>
                  </a:ext>
                </a:extLst>
              </a:tr>
            </a:tbl>
          </a:graphicData>
        </a:graphic>
      </p:graphicFrame>
      <p:grpSp>
        <p:nvGrpSpPr>
          <p:cNvPr id="7" name="Group 6">
            <a:extLst>
              <a:ext uri="{FF2B5EF4-FFF2-40B4-BE49-F238E27FC236}">
                <a16:creationId xmlns:a16="http://schemas.microsoft.com/office/drawing/2014/main" id="{B7B7A2C1-1EFB-4320-4F0A-30A050EFEEA9}"/>
              </a:ext>
            </a:extLst>
          </p:cNvPr>
          <p:cNvGrpSpPr/>
          <p:nvPr/>
        </p:nvGrpSpPr>
        <p:grpSpPr>
          <a:xfrm>
            <a:off x="7950820" y="192065"/>
            <a:ext cx="1702416" cy="1249650"/>
            <a:chOff x="4069964" y="1546359"/>
            <a:chExt cx="1600200" cy="1143001"/>
          </a:xfrm>
        </p:grpSpPr>
        <p:pic>
          <p:nvPicPr>
            <p:cNvPr id="8" name="Graphic 7">
              <a:extLst>
                <a:ext uri="{FF2B5EF4-FFF2-40B4-BE49-F238E27FC236}">
                  <a16:creationId xmlns:a16="http://schemas.microsoft.com/office/drawing/2014/main" id="{CDE83D8C-7425-6841-AE49-4BBD369B48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964" y="1546360"/>
              <a:ext cx="1600200" cy="1143000"/>
            </a:xfrm>
            <a:prstGeom prst="rect">
              <a:avLst/>
            </a:prstGeom>
          </p:spPr>
        </p:pic>
        <p:sp>
          <p:nvSpPr>
            <p:cNvPr id="9" name="TextBox 8">
              <a:extLst>
                <a:ext uri="{FF2B5EF4-FFF2-40B4-BE49-F238E27FC236}">
                  <a16:creationId xmlns:a16="http://schemas.microsoft.com/office/drawing/2014/main" id="{90F58A11-AD98-AF7D-9569-2EC902BB6670}"/>
                </a:ext>
              </a:extLst>
            </p:cNvPr>
            <p:cNvSpPr txBox="1"/>
            <p:nvPr/>
          </p:nvSpPr>
          <p:spPr>
            <a:xfrm rot="16200000">
              <a:off x="3683697" y="1974262"/>
              <a:ext cx="1143001" cy="287195"/>
            </a:xfrm>
            <a:prstGeom prst="rect">
              <a:avLst/>
            </a:prstGeom>
            <a:noFill/>
          </p:spPr>
          <p:txBody>
            <a:bodyPr wrap="square">
              <a:spAutoFit/>
            </a:bodyPr>
            <a:lstStyle/>
            <a:p>
              <a:pPr marL="0" marR="0" lvl="0" indent="0" algn="ctr" defTabSz="457200" rtl="0" eaLnBrk="1" fontAlgn="auto" latinLnBrk="0" hangingPunct="1">
                <a:lnSpc>
                  <a:spcPts val="1600"/>
                </a:lnSpc>
                <a:spcBef>
                  <a:spcPts val="0"/>
                </a:spcBef>
                <a:spcAft>
                  <a:spcPts val="60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mj-lt"/>
                  <a:ea typeface="Roboto" panose="02000000000000000000" pitchFamily="2" charset="0"/>
                  <a:cs typeface="+mn-lt"/>
                </a:rPr>
                <a:t>Geography</a:t>
              </a:r>
            </a:p>
          </p:txBody>
        </p:sp>
      </p:grpSp>
    </p:spTree>
    <p:extLst>
      <p:ext uri="{BB962C8B-B14F-4D97-AF65-F5344CB8AC3E}">
        <p14:creationId xmlns:p14="http://schemas.microsoft.com/office/powerpoint/2010/main" val="376379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1A262-10F8-7554-306D-679123BE279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F237F25A-74A8-A595-3F3C-5C6F858E21E7}"/>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D5</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95ABE0B-C8B7-D2C4-D0FE-9F4FCDCAB4C0}"/>
              </a:ext>
            </a:extLst>
          </p:cNvPr>
          <p:cNvGraphicFramePr>
            <a:graphicFrameLocks noGrp="1"/>
          </p:cNvGraphicFramePr>
          <p:nvPr>
            <p:extLst>
              <p:ext uri="{D42A27DB-BD31-4B8C-83A1-F6EECF244321}">
                <p14:modId xmlns:p14="http://schemas.microsoft.com/office/powerpoint/2010/main" val="800142052"/>
              </p:ext>
            </p:extLst>
          </p:nvPr>
        </p:nvGraphicFramePr>
        <p:xfrm>
          <a:off x="222858" y="982671"/>
          <a:ext cx="9460284" cy="5206254"/>
        </p:xfrm>
        <a:graphic>
          <a:graphicData uri="http://schemas.openxmlformats.org/drawingml/2006/table">
            <a:tbl>
              <a:tblPr>
                <a:tableStyleId>{5C22544A-7EE6-4342-B048-85BDC9FD1C3A}</a:tableStyleId>
              </a:tblPr>
              <a:tblGrid>
                <a:gridCol w="7052148">
                  <a:extLst>
                    <a:ext uri="{9D8B030D-6E8A-4147-A177-3AD203B41FA5}">
                      <a16:colId xmlns:a16="http://schemas.microsoft.com/office/drawing/2014/main" val="1506642367"/>
                    </a:ext>
                  </a:extLst>
                </a:gridCol>
                <a:gridCol w="2408136">
                  <a:extLst>
                    <a:ext uri="{9D8B030D-6E8A-4147-A177-3AD203B41FA5}">
                      <a16:colId xmlns:a16="http://schemas.microsoft.com/office/drawing/2014/main" val="3922928831"/>
                    </a:ext>
                  </a:extLst>
                </a:gridCol>
              </a:tblGrid>
              <a:tr h="481748">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1803145445"/>
                  </a:ext>
                </a:extLst>
              </a:tr>
              <a:tr h="481748">
                <a:tc>
                  <a:txBody>
                    <a:bodyPr/>
                    <a:lstStyle/>
                    <a:p>
                      <a:pPr algn="l" fontAlgn="ctr"/>
                      <a:r>
                        <a:rPr lang="en-GB" sz="1400" u="none" strike="noStrike" dirty="0">
                          <a:solidFill>
                            <a:schemeClr val="bg1"/>
                          </a:solidFill>
                          <a:effectLst/>
                        </a:rPr>
                        <a:t>If tourists travel to ‘take a break’, they are travelling for...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leisure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80648375"/>
                  </a:ext>
                </a:extLst>
              </a:tr>
              <a:tr h="464844">
                <a:tc>
                  <a:txBody>
                    <a:bodyPr/>
                    <a:lstStyle/>
                    <a:p>
                      <a:pPr algn="l" fontAlgn="ctr"/>
                      <a:r>
                        <a:rPr lang="en-GB" sz="1400" u="none" strike="noStrike">
                          <a:solidFill>
                            <a:schemeClr val="bg1"/>
                          </a:solidFill>
                          <a:effectLst/>
                        </a:rPr>
                        <a:t>If tourists travel to see new sights, their primary purpose of travel is…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leisure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14552822"/>
                  </a:ext>
                </a:extLst>
              </a:tr>
              <a:tr h="515554">
                <a:tc>
                  <a:txBody>
                    <a:bodyPr/>
                    <a:lstStyle/>
                    <a:p>
                      <a:pPr algn="l" fontAlgn="ctr"/>
                      <a:r>
                        <a:rPr lang="en-GB" sz="1400" u="none" strike="noStrike">
                          <a:solidFill>
                            <a:schemeClr val="bg1"/>
                          </a:solidFill>
                          <a:effectLst/>
                        </a:rPr>
                        <a:t>If tourists travel to attend a business meeting, they are travelling for...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business</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14481879"/>
                  </a:ext>
                </a:extLst>
              </a:tr>
              <a:tr h="464844">
                <a:tc>
                  <a:txBody>
                    <a:bodyPr/>
                    <a:lstStyle/>
                    <a:p>
                      <a:pPr algn="l" fontAlgn="ctr"/>
                      <a:r>
                        <a:rPr lang="en-GB" sz="1400" u="none" strike="noStrike">
                          <a:solidFill>
                            <a:schemeClr val="bg1"/>
                          </a:solidFill>
                          <a:effectLst/>
                        </a:rPr>
                        <a:t>If tourists travel to visit a famous historic monument, their primary purpose of travel is…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culture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164138845"/>
                  </a:ext>
                </a:extLst>
              </a:tr>
              <a:tr h="557813">
                <a:tc>
                  <a:txBody>
                    <a:bodyPr/>
                    <a:lstStyle/>
                    <a:p>
                      <a:pPr algn="l" fontAlgn="ctr"/>
                      <a:r>
                        <a:rPr lang="en-GB" sz="1400" u="none" strike="noStrike">
                          <a:solidFill>
                            <a:schemeClr val="bg1"/>
                          </a:solidFill>
                          <a:effectLst/>
                        </a:rPr>
                        <a:t>If tourists travel to volunteer in a wildlife charity, this is known as...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ecotourism</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06511323"/>
                  </a:ext>
                </a:extLst>
              </a:tr>
              <a:tr h="490199">
                <a:tc>
                  <a:txBody>
                    <a:bodyPr/>
                    <a:lstStyle/>
                    <a:p>
                      <a:pPr algn="l" fontAlgn="ctr"/>
                      <a:r>
                        <a:rPr lang="en-GB" sz="1400" u="none" strike="noStrike">
                          <a:solidFill>
                            <a:schemeClr val="bg1"/>
                          </a:solidFill>
                          <a:effectLst/>
                        </a:rPr>
                        <a:t>If tourists travel to hike famous mountain trails, their primary purpose of travel is…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adventure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56991482"/>
                  </a:ext>
                </a:extLst>
              </a:tr>
              <a:tr h="431037">
                <a:tc>
                  <a:txBody>
                    <a:bodyPr/>
                    <a:lstStyle/>
                    <a:p>
                      <a:pPr algn="l" fontAlgn="ctr"/>
                      <a:r>
                        <a:rPr lang="en-GB" sz="1400" u="none" strike="noStrike">
                          <a:solidFill>
                            <a:schemeClr val="bg1"/>
                          </a:solidFill>
                          <a:effectLst/>
                        </a:rPr>
                        <a:t>Africa is the second largest……………by land mass.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continent</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225757495"/>
                  </a:ext>
                </a:extLst>
              </a:tr>
              <a:tr h="380327">
                <a:tc>
                  <a:txBody>
                    <a:bodyPr/>
                    <a:lstStyle/>
                    <a:p>
                      <a:pPr algn="l" fontAlgn="ctr"/>
                      <a:r>
                        <a:rPr lang="en-GB" sz="1400" u="none" strike="noStrike">
                          <a:solidFill>
                            <a:schemeClr val="bg1"/>
                          </a:solidFill>
                          <a:effectLst/>
                        </a:rPr>
                        <a:t>What is the approximate population of Africa?</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1.4 billion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82847468"/>
                  </a:ext>
                </a:extLst>
              </a:tr>
              <a:tr h="481748">
                <a:tc>
                  <a:txBody>
                    <a:bodyPr/>
                    <a:lstStyle/>
                    <a:p>
                      <a:pPr algn="l" fontAlgn="ctr"/>
                      <a:r>
                        <a:rPr lang="en-GB" sz="1400" u="none" strike="noStrike">
                          <a:solidFill>
                            <a:schemeClr val="bg1"/>
                          </a:solidFill>
                          <a:effectLst/>
                        </a:rPr>
                        <a:t>Africa is a continent made up of…</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54 different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517725046"/>
                  </a:ext>
                </a:extLst>
              </a:tr>
              <a:tr h="456392">
                <a:tc>
                  <a:txBody>
                    <a:bodyPr/>
                    <a:lstStyle/>
                    <a:p>
                      <a:pPr algn="l" fontAlgn="ctr"/>
                      <a:r>
                        <a:rPr lang="en-GB" sz="1400" b="0" i="0" u="none" strike="noStrike">
                          <a:solidFill>
                            <a:schemeClr val="bg1"/>
                          </a:solidFill>
                          <a:effectLst/>
                          <a:latin typeface="Aptos" panose="020B0004020202020204" pitchFamily="34" charset="0"/>
                        </a:rPr>
                        <a:t>The capital city of the DRC is…</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Kinshasa</a:t>
                      </a:r>
                    </a:p>
                  </a:txBody>
                  <a:tcPr marL="6350" marR="6350" marT="6350" marB="0" anchor="ctr"/>
                </a:tc>
                <a:extLst>
                  <a:ext uri="{0D108BD9-81ED-4DB2-BD59-A6C34878D82A}">
                    <a16:rowId xmlns:a16="http://schemas.microsoft.com/office/drawing/2014/main" val="142647122"/>
                  </a:ext>
                </a:extLst>
              </a:tr>
            </a:tbl>
          </a:graphicData>
        </a:graphic>
      </p:graphicFrame>
    </p:spTree>
    <p:extLst>
      <p:ext uri="{BB962C8B-B14F-4D97-AF65-F5344CB8AC3E}">
        <p14:creationId xmlns:p14="http://schemas.microsoft.com/office/powerpoint/2010/main" val="355678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FB1FF-0825-1A44-A4D4-DCA9AC12DE1A}"/>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12B5BCD0-58C1-CFE4-A431-937C2246C5F8}"/>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D6</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53BB03D-59CD-68F9-F742-8BECF2BC33CC}"/>
              </a:ext>
            </a:extLst>
          </p:cNvPr>
          <p:cNvGraphicFramePr>
            <a:graphicFrameLocks noGrp="1"/>
          </p:cNvGraphicFramePr>
          <p:nvPr>
            <p:extLst>
              <p:ext uri="{D42A27DB-BD31-4B8C-83A1-F6EECF244321}">
                <p14:modId xmlns:p14="http://schemas.microsoft.com/office/powerpoint/2010/main" val="2770994855"/>
              </p:ext>
            </p:extLst>
          </p:nvPr>
        </p:nvGraphicFramePr>
        <p:xfrm>
          <a:off x="234591" y="1072078"/>
          <a:ext cx="9436817" cy="5265420"/>
        </p:xfrm>
        <a:graphic>
          <a:graphicData uri="http://schemas.openxmlformats.org/drawingml/2006/table">
            <a:tbl>
              <a:tblPr>
                <a:tableStyleId>{5C22544A-7EE6-4342-B048-85BDC9FD1C3A}</a:tableStyleId>
              </a:tblPr>
              <a:tblGrid>
                <a:gridCol w="7297917">
                  <a:extLst>
                    <a:ext uri="{9D8B030D-6E8A-4147-A177-3AD203B41FA5}">
                      <a16:colId xmlns:a16="http://schemas.microsoft.com/office/drawing/2014/main" val="1818786977"/>
                    </a:ext>
                  </a:extLst>
                </a:gridCol>
                <a:gridCol w="2138900">
                  <a:extLst>
                    <a:ext uri="{9D8B030D-6E8A-4147-A177-3AD203B41FA5}">
                      <a16:colId xmlns:a16="http://schemas.microsoft.com/office/drawing/2014/main" val="1556542118"/>
                    </a:ext>
                  </a:extLst>
                </a:gridCol>
              </a:tblGrid>
              <a:tr h="4762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1113155597"/>
                  </a:ext>
                </a:extLst>
              </a:tr>
              <a:tr h="476250">
                <a:tc>
                  <a:txBody>
                    <a:bodyPr/>
                    <a:lstStyle/>
                    <a:p>
                      <a:pPr marL="342900" indent="-342900" algn="l" fontAlgn="ctr">
                        <a:buAutoNum type="arabicPeriod"/>
                      </a:pPr>
                      <a:r>
                        <a:rPr lang="en-GB" sz="1600" u="none" strike="noStrike" dirty="0">
                          <a:solidFill>
                            <a:schemeClr val="bg1"/>
                          </a:solidFill>
                          <a:effectLst/>
                        </a:rPr>
                        <a:t>Top-down development projects, decisions are made by…</a:t>
                      </a:r>
                    </a:p>
                    <a:p>
                      <a:pPr marL="342900" indent="-342900" algn="l" fontAlgn="ctr">
                        <a:buAutoNum type="arabicPeriod"/>
                      </a:pP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968591556"/>
                  </a:ext>
                </a:extLst>
              </a:tr>
              <a:tr h="330200">
                <a:tc>
                  <a:txBody>
                    <a:bodyPr/>
                    <a:lstStyle/>
                    <a:p>
                      <a:pPr algn="l" fontAlgn="ctr"/>
                      <a:r>
                        <a:rPr lang="en-GB" sz="1600" u="none" strike="noStrike" dirty="0">
                          <a:solidFill>
                            <a:schemeClr val="bg1"/>
                          </a:solidFill>
                          <a:effectLst/>
                        </a:rPr>
                        <a:t>2. Top-down development projects aim to improve…</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316395241"/>
                  </a:ext>
                </a:extLst>
              </a:tr>
              <a:tr h="349250">
                <a:tc>
                  <a:txBody>
                    <a:bodyPr/>
                    <a:lstStyle/>
                    <a:p>
                      <a:pPr algn="l" fontAlgn="ctr"/>
                      <a:r>
                        <a:rPr lang="en-GB" sz="1600" u="none" strike="noStrike" dirty="0">
                          <a:solidFill>
                            <a:schemeClr val="bg1"/>
                          </a:solidFill>
                          <a:effectLst/>
                        </a:rPr>
                        <a:t>3. Top- down development projects are funded by...</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196446289"/>
                  </a:ext>
                </a:extLst>
              </a:tr>
              <a:tr h="349250">
                <a:tc>
                  <a:txBody>
                    <a:bodyPr/>
                    <a:lstStyle/>
                    <a:p>
                      <a:pPr algn="l" fontAlgn="ctr"/>
                      <a:r>
                        <a:rPr lang="en-GB" sz="1600" u="none" strike="noStrike" dirty="0">
                          <a:solidFill>
                            <a:schemeClr val="bg1"/>
                          </a:solidFill>
                          <a:effectLst/>
                        </a:rPr>
                        <a:t>4. Top-down development projects are managed by…</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4051928"/>
                  </a:ext>
                </a:extLst>
              </a:tr>
              <a:tr h="438150">
                <a:tc>
                  <a:txBody>
                    <a:bodyPr/>
                    <a:lstStyle/>
                    <a:p>
                      <a:pPr algn="l" fontAlgn="ctr"/>
                      <a:r>
                        <a:rPr lang="en-GB" sz="1600" u="none" strike="noStrike" dirty="0">
                          <a:solidFill>
                            <a:schemeClr val="bg1"/>
                          </a:solidFill>
                          <a:effectLst/>
                        </a:rPr>
                        <a:t>5. Aid given over a prolonged period of time to support a country’s development is… </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31353265"/>
                  </a:ext>
                </a:extLst>
              </a:tr>
              <a:tr h="381000">
                <a:tc>
                  <a:txBody>
                    <a:bodyPr/>
                    <a:lstStyle/>
                    <a:p>
                      <a:pPr algn="l" fontAlgn="ctr"/>
                      <a:r>
                        <a:rPr lang="en-GB" sz="1600" u="none" strike="noStrike" dirty="0">
                          <a:solidFill>
                            <a:schemeClr val="bg1"/>
                          </a:solidFill>
                          <a:effectLst/>
                        </a:rPr>
                        <a:t>6. Which word describes a country that receives aid?</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579824565"/>
                  </a:ext>
                </a:extLst>
              </a:tr>
              <a:tr h="368300">
                <a:tc>
                  <a:txBody>
                    <a:bodyPr/>
                    <a:lstStyle/>
                    <a:p>
                      <a:pPr algn="l" fontAlgn="ctr"/>
                      <a:r>
                        <a:rPr lang="en-GB" sz="1600" u="none" strike="noStrike" dirty="0">
                          <a:solidFill>
                            <a:schemeClr val="bg1"/>
                          </a:solidFill>
                          <a:effectLst/>
                        </a:rPr>
                        <a:t>7. Which of these is not a type of long-term aid?</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52988544"/>
                  </a:ext>
                </a:extLst>
              </a:tr>
              <a:tr h="419100">
                <a:tc>
                  <a:txBody>
                    <a:bodyPr/>
                    <a:lstStyle/>
                    <a:p>
                      <a:pPr algn="l" fontAlgn="ctr"/>
                      <a:r>
                        <a:rPr lang="en-GB" sz="1600" u="none" strike="noStrike" dirty="0">
                          <a:solidFill>
                            <a:schemeClr val="bg1"/>
                          </a:solidFill>
                          <a:effectLst/>
                        </a:rPr>
                        <a:t>8. Long-term aid conservation projects increase…….. development.</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32577719"/>
                  </a:ext>
                </a:extLst>
              </a:tr>
              <a:tr h="342900">
                <a:tc>
                  <a:txBody>
                    <a:bodyPr/>
                    <a:lstStyle/>
                    <a:p>
                      <a:pPr algn="l" fontAlgn="ctr"/>
                      <a:r>
                        <a:rPr lang="en-GB" sz="1600" u="none" strike="noStrike" dirty="0">
                          <a:solidFill>
                            <a:schemeClr val="bg1"/>
                          </a:solidFill>
                          <a:effectLst/>
                        </a:rPr>
                        <a:t>9. Long-term aid supporting small businesses increases………..development.</a:t>
                      </a:r>
                    </a:p>
                    <a:p>
                      <a:pPr algn="l" fontAlgn="ct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53618947"/>
                  </a:ext>
                </a:extLst>
              </a:tr>
              <a:tr h="342900">
                <a:tc>
                  <a:txBody>
                    <a:bodyPr/>
                    <a:lstStyle/>
                    <a:p>
                      <a:pPr algn="l" fontAlgn="ctr"/>
                      <a:r>
                        <a:rPr lang="en-GB" sz="1600" u="none" strike="noStrike" dirty="0">
                          <a:solidFill>
                            <a:schemeClr val="bg1"/>
                          </a:solidFill>
                          <a:effectLst/>
                        </a:rPr>
                        <a:t>10. Long-term aid education projects increase……..development.</a:t>
                      </a:r>
                      <a:endParaRPr lang="en-GB" sz="16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6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210310565"/>
                  </a:ext>
                </a:extLst>
              </a:tr>
            </a:tbl>
          </a:graphicData>
        </a:graphic>
      </p:graphicFrame>
    </p:spTree>
    <p:extLst>
      <p:ext uri="{BB962C8B-B14F-4D97-AF65-F5344CB8AC3E}">
        <p14:creationId xmlns:p14="http://schemas.microsoft.com/office/powerpoint/2010/main" val="115118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F11E-2B2B-5F01-DEBF-E14912A1FBD5}"/>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DD755EC8-8272-B813-49CF-A729802E76E8}"/>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D6</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BD328500-4BDD-9928-DB50-8ED2D89621BD}"/>
              </a:ext>
            </a:extLst>
          </p:cNvPr>
          <p:cNvGraphicFramePr>
            <a:graphicFrameLocks noGrp="1"/>
          </p:cNvGraphicFramePr>
          <p:nvPr/>
        </p:nvGraphicFramePr>
        <p:xfrm>
          <a:off x="234591" y="1072078"/>
          <a:ext cx="9436817" cy="4615180"/>
        </p:xfrm>
        <a:graphic>
          <a:graphicData uri="http://schemas.openxmlformats.org/drawingml/2006/table">
            <a:tbl>
              <a:tblPr>
                <a:tableStyleId>{5C22544A-7EE6-4342-B048-85BDC9FD1C3A}</a:tableStyleId>
              </a:tblPr>
              <a:tblGrid>
                <a:gridCol w="7297917">
                  <a:extLst>
                    <a:ext uri="{9D8B030D-6E8A-4147-A177-3AD203B41FA5}">
                      <a16:colId xmlns:a16="http://schemas.microsoft.com/office/drawing/2014/main" val="1818786977"/>
                    </a:ext>
                  </a:extLst>
                </a:gridCol>
                <a:gridCol w="2138900">
                  <a:extLst>
                    <a:ext uri="{9D8B030D-6E8A-4147-A177-3AD203B41FA5}">
                      <a16:colId xmlns:a16="http://schemas.microsoft.com/office/drawing/2014/main" val="1556542118"/>
                    </a:ext>
                  </a:extLst>
                </a:gridCol>
              </a:tblGrid>
              <a:tr h="4762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1113155597"/>
                  </a:ext>
                </a:extLst>
              </a:tr>
              <a:tr h="476250">
                <a:tc>
                  <a:txBody>
                    <a:bodyPr/>
                    <a:lstStyle/>
                    <a:p>
                      <a:pPr algn="l" fontAlgn="ctr"/>
                      <a:r>
                        <a:rPr lang="en-GB" sz="1800" u="none" strike="noStrike" dirty="0">
                          <a:solidFill>
                            <a:schemeClr val="bg1"/>
                          </a:solidFill>
                          <a:effectLst/>
                        </a:rPr>
                        <a:t>1. Top-down development projects, decisions are made by…</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large organisations</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968591556"/>
                  </a:ext>
                </a:extLst>
              </a:tr>
              <a:tr h="330200">
                <a:tc>
                  <a:txBody>
                    <a:bodyPr/>
                    <a:lstStyle/>
                    <a:p>
                      <a:pPr algn="l" fontAlgn="ctr"/>
                      <a:r>
                        <a:rPr lang="en-GB" sz="1800" u="none" strike="noStrike" dirty="0">
                          <a:solidFill>
                            <a:schemeClr val="bg1"/>
                          </a:solidFill>
                          <a:effectLst/>
                        </a:rPr>
                        <a:t>2. Top-down development projects aim to improve…</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infrastructure and services</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316395241"/>
                  </a:ext>
                </a:extLst>
              </a:tr>
              <a:tr h="349250">
                <a:tc>
                  <a:txBody>
                    <a:bodyPr/>
                    <a:lstStyle/>
                    <a:p>
                      <a:pPr algn="l" fontAlgn="ctr"/>
                      <a:r>
                        <a:rPr lang="en-GB" sz="1800" u="none" strike="noStrike" dirty="0">
                          <a:solidFill>
                            <a:schemeClr val="bg1"/>
                          </a:solidFill>
                          <a:effectLst/>
                        </a:rPr>
                        <a:t>3. Top- down development projects are funded by...</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dirty="0">
                          <a:solidFill>
                            <a:schemeClr val="bg1"/>
                          </a:solidFill>
                          <a:effectLst/>
                        </a:rPr>
                        <a:t>large organisations</a:t>
                      </a:r>
                      <a:endParaRPr lang="en-GB" sz="18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196446289"/>
                  </a:ext>
                </a:extLst>
              </a:tr>
              <a:tr h="349250">
                <a:tc>
                  <a:txBody>
                    <a:bodyPr/>
                    <a:lstStyle/>
                    <a:p>
                      <a:pPr algn="l" fontAlgn="ctr"/>
                      <a:r>
                        <a:rPr lang="en-GB" sz="1800" u="none" strike="noStrike" dirty="0">
                          <a:solidFill>
                            <a:schemeClr val="bg1"/>
                          </a:solidFill>
                          <a:effectLst/>
                        </a:rPr>
                        <a:t>4. Top-down development projects are managed by…</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large organisations</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4051928"/>
                  </a:ext>
                </a:extLst>
              </a:tr>
              <a:tr h="438150">
                <a:tc>
                  <a:txBody>
                    <a:bodyPr/>
                    <a:lstStyle/>
                    <a:p>
                      <a:pPr algn="l" fontAlgn="ctr"/>
                      <a:r>
                        <a:rPr lang="en-GB" sz="1800" u="none" strike="noStrike" dirty="0">
                          <a:solidFill>
                            <a:schemeClr val="bg1"/>
                          </a:solidFill>
                          <a:effectLst/>
                        </a:rPr>
                        <a:t>5. Aid given over a prolonged period of time to support a country’s development is… </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long-term aid</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31353265"/>
                  </a:ext>
                </a:extLst>
              </a:tr>
              <a:tr h="381000">
                <a:tc>
                  <a:txBody>
                    <a:bodyPr/>
                    <a:lstStyle/>
                    <a:p>
                      <a:pPr algn="l" fontAlgn="ctr"/>
                      <a:r>
                        <a:rPr lang="en-GB" sz="1800" u="none" strike="noStrike" dirty="0">
                          <a:solidFill>
                            <a:schemeClr val="bg1"/>
                          </a:solidFill>
                          <a:effectLst/>
                        </a:rPr>
                        <a:t>6. Which word describes a country that receives aid?</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recipient</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579824565"/>
                  </a:ext>
                </a:extLst>
              </a:tr>
              <a:tr h="368300">
                <a:tc>
                  <a:txBody>
                    <a:bodyPr/>
                    <a:lstStyle/>
                    <a:p>
                      <a:pPr algn="l" fontAlgn="ctr"/>
                      <a:r>
                        <a:rPr lang="en-GB" sz="1800" u="none" strike="noStrike" dirty="0">
                          <a:solidFill>
                            <a:schemeClr val="bg1"/>
                          </a:solidFill>
                          <a:effectLst/>
                        </a:rPr>
                        <a:t>7. Which of these is not a type of long-term aid?</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food parcels</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52988544"/>
                  </a:ext>
                </a:extLst>
              </a:tr>
              <a:tr h="419100">
                <a:tc>
                  <a:txBody>
                    <a:bodyPr/>
                    <a:lstStyle/>
                    <a:p>
                      <a:pPr algn="l" fontAlgn="ctr"/>
                      <a:r>
                        <a:rPr lang="en-GB" sz="1800" u="none" strike="noStrike" dirty="0">
                          <a:solidFill>
                            <a:schemeClr val="bg1"/>
                          </a:solidFill>
                          <a:effectLst/>
                        </a:rPr>
                        <a:t>8. Long-term aid conservation projects increase…….. development.</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environmental</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32577719"/>
                  </a:ext>
                </a:extLst>
              </a:tr>
              <a:tr h="342900">
                <a:tc>
                  <a:txBody>
                    <a:bodyPr/>
                    <a:lstStyle/>
                    <a:p>
                      <a:pPr algn="l" fontAlgn="ctr"/>
                      <a:r>
                        <a:rPr lang="en-GB" sz="1800" u="none" strike="noStrike" dirty="0">
                          <a:solidFill>
                            <a:schemeClr val="bg1"/>
                          </a:solidFill>
                          <a:effectLst/>
                        </a:rPr>
                        <a:t>9. Long-term aid supporting small businesses increases………..development.</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a:solidFill>
                            <a:schemeClr val="bg1"/>
                          </a:solidFill>
                          <a:effectLst/>
                        </a:rPr>
                        <a:t>economic</a:t>
                      </a:r>
                      <a:endParaRPr lang="en-GB" sz="18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53618947"/>
                  </a:ext>
                </a:extLst>
              </a:tr>
              <a:tr h="342900">
                <a:tc>
                  <a:txBody>
                    <a:bodyPr/>
                    <a:lstStyle/>
                    <a:p>
                      <a:pPr algn="l" fontAlgn="ctr"/>
                      <a:r>
                        <a:rPr lang="en-GB" sz="1800" u="none" strike="noStrike" dirty="0">
                          <a:solidFill>
                            <a:schemeClr val="bg1"/>
                          </a:solidFill>
                          <a:effectLst/>
                        </a:rPr>
                        <a:t>10. Long-term aid education projects increase……..development.</a:t>
                      </a:r>
                      <a:endParaRPr lang="en-GB" sz="18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800" u="none" strike="noStrike" dirty="0">
                          <a:solidFill>
                            <a:schemeClr val="bg1"/>
                          </a:solidFill>
                          <a:effectLst/>
                        </a:rPr>
                        <a:t>social</a:t>
                      </a:r>
                      <a:endParaRPr lang="en-GB" sz="18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210310565"/>
                  </a:ext>
                </a:extLst>
              </a:tr>
            </a:tbl>
          </a:graphicData>
        </a:graphic>
      </p:graphicFrame>
    </p:spTree>
    <p:extLst>
      <p:ext uri="{BB962C8B-B14F-4D97-AF65-F5344CB8AC3E}">
        <p14:creationId xmlns:p14="http://schemas.microsoft.com/office/powerpoint/2010/main" val="46896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12876416-29F6-CCDD-1C3C-9B38E38D79D4}"/>
              </a:ext>
            </a:extLst>
          </p:cNvPr>
          <p:cNvSpPr txBox="1">
            <a:spLocks/>
          </p:cNvSpPr>
          <p:nvPr/>
        </p:nvSpPr>
        <p:spPr>
          <a:xfrm>
            <a:off x="464637" y="1068679"/>
            <a:ext cx="8742556" cy="1975604"/>
          </a:xfrm>
          <a:prstGeom prst="rect">
            <a:avLst/>
          </a:prstGeom>
          <a:solidFill>
            <a:schemeClr val="accent1">
              <a:lumMod val="20000"/>
              <a:lumOff val="80000"/>
            </a:schemeClr>
          </a:solidFill>
        </p:spPr>
        <p:txBody>
          <a:bodyPr vert="horz" wrap="square" lIns="91440" tIns="45720" rIns="91440" bIns="45720" rtlCol="0" anchor="ctr">
            <a:noAutofit/>
          </a:bodyPr>
          <a:lstStyle/>
          <a:p>
            <a:pPr algn="ctr">
              <a:lnSpc>
                <a:spcPct val="107000"/>
              </a:lnSpc>
              <a:spcAft>
                <a:spcPts val="800"/>
              </a:spcAft>
            </a:pPr>
            <a:r>
              <a:rPr lang="en-US" sz="3200" b="1" spc="100" dirty="0">
                <a:solidFill>
                  <a:schemeClr val="bg1"/>
                </a:solidFill>
                <a:effectLst/>
                <a:latin typeface="Abeezee"/>
                <a:ea typeface="Andika"/>
                <a:cs typeface="Andika"/>
              </a:rPr>
              <a:t>Geography Core Knowledge Booklet</a:t>
            </a:r>
            <a:endParaRPr lang="en-GB" sz="1200" dirty="0">
              <a:solidFill>
                <a:schemeClr val="bg1"/>
              </a:solidFill>
              <a:effectLst/>
              <a:latin typeface="Abeezee"/>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53BD19D-5554-B7D2-9E7C-D64C786FD1F6}"/>
              </a:ext>
            </a:extLst>
          </p:cNvPr>
          <p:cNvSpPr txBox="1"/>
          <p:nvPr/>
        </p:nvSpPr>
        <p:spPr>
          <a:xfrm>
            <a:off x="122663" y="211873"/>
            <a:ext cx="2330605" cy="523220"/>
          </a:xfrm>
          <a:prstGeom prst="rect">
            <a:avLst/>
          </a:prstGeom>
          <a:noFill/>
        </p:spPr>
        <p:txBody>
          <a:bodyPr wrap="square" rtlCol="0">
            <a:spAutoFit/>
          </a:bodyPr>
          <a:lstStyle/>
          <a:p>
            <a:r>
              <a:rPr lang="en-GB" sz="2800" dirty="0">
                <a:solidFill>
                  <a:schemeClr val="bg1"/>
                </a:solidFill>
              </a:rPr>
              <a:t>Spring term</a:t>
            </a:r>
          </a:p>
        </p:txBody>
      </p:sp>
      <p:graphicFrame>
        <p:nvGraphicFramePr>
          <p:cNvPr id="6" name="Table 5">
            <a:extLst>
              <a:ext uri="{FF2B5EF4-FFF2-40B4-BE49-F238E27FC236}">
                <a16:creationId xmlns:a16="http://schemas.microsoft.com/office/drawing/2014/main" id="{5F903A6D-BA5B-F6B1-F691-7CA85947C71C}"/>
              </a:ext>
            </a:extLst>
          </p:cNvPr>
          <p:cNvGraphicFramePr>
            <a:graphicFrameLocks noGrp="1"/>
          </p:cNvGraphicFramePr>
          <p:nvPr>
            <p:extLst>
              <p:ext uri="{D42A27DB-BD31-4B8C-83A1-F6EECF244321}">
                <p14:modId xmlns:p14="http://schemas.microsoft.com/office/powerpoint/2010/main" val="3514332538"/>
              </p:ext>
            </p:extLst>
          </p:nvPr>
        </p:nvGraphicFramePr>
        <p:xfrm>
          <a:off x="464637" y="3216532"/>
          <a:ext cx="8742558" cy="1466502"/>
        </p:xfrm>
        <a:graphic>
          <a:graphicData uri="http://schemas.openxmlformats.org/drawingml/2006/table">
            <a:tbl>
              <a:tblPr firstRow="1" bandRow="1">
                <a:tableStyleId>{BC89EF96-8CEA-46FF-86C4-4CE0E7609802}</a:tableStyleId>
              </a:tblPr>
              <a:tblGrid>
                <a:gridCol w="4371279">
                  <a:extLst>
                    <a:ext uri="{9D8B030D-6E8A-4147-A177-3AD203B41FA5}">
                      <a16:colId xmlns:a16="http://schemas.microsoft.com/office/drawing/2014/main" val="3221006937"/>
                    </a:ext>
                  </a:extLst>
                </a:gridCol>
                <a:gridCol w="4371279">
                  <a:extLst>
                    <a:ext uri="{9D8B030D-6E8A-4147-A177-3AD203B41FA5}">
                      <a16:colId xmlns:a16="http://schemas.microsoft.com/office/drawing/2014/main" val="1076409870"/>
                    </a:ext>
                  </a:extLst>
                </a:gridCol>
              </a:tblGrid>
              <a:tr h="733251">
                <a:tc>
                  <a:txBody>
                    <a:bodyPr/>
                    <a:lstStyle/>
                    <a:p>
                      <a:r>
                        <a:rPr lang="en-GB" sz="2000" dirty="0">
                          <a:solidFill>
                            <a:schemeClr val="bg1"/>
                          </a:solidFill>
                        </a:rPr>
                        <a:t>Unit 4: Rivers</a:t>
                      </a:r>
                    </a:p>
                  </a:txBody>
                  <a:tcPr/>
                </a:tc>
                <a:tc>
                  <a:txBody>
                    <a:bodyPr/>
                    <a:lstStyle/>
                    <a:p>
                      <a:r>
                        <a:rPr lang="en-GB" sz="2000" b="1" dirty="0">
                          <a:solidFill>
                            <a:schemeClr val="bg1"/>
                          </a:solidFill>
                        </a:rPr>
                        <a:t>R1, R2, R3, R4, R5, and R6</a:t>
                      </a:r>
                    </a:p>
                  </a:txBody>
                  <a:tcPr/>
                </a:tc>
                <a:extLst>
                  <a:ext uri="{0D108BD9-81ED-4DB2-BD59-A6C34878D82A}">
                    <a16:rowId xmlns:a16="http://schemas.microsoft.com/office/drawing/2014/main" val="885204140"/>
                  </a:ext>
                </a:extLst>
              </a:tr>
              <a:tr h="733251">
                <a:tc>
                  <a:txBody>
                    <a:bodyPr/>
                    <a:lstStyle/>
                    <a:p>
                      <a:r>
                        <a:rPr lang="en-GB" sz="2000" b="1" dirty="0">
                          <a:solidFill>
                            <a:schemeClr val="bg1"/>
                          </a:solidFill>
                        </a:rPr>
                        <a:t>Unit 5: World of Work</a:t>
                      </a:r>
                    </a:p>
                  </a:txBody>
                  <a:tcPr/>
                </a:tc>
                <a:tc>
                  <a:txBody>
                    <a:bodyPr/>
                    <a:lstStyle/>
                    <a:p>
                      <a:r>
                        <a:rPr lang="en-GB" sz="2000" b="1" dirty="0">
                          <a:solidFill>
                            <a:schemeClr val="bg1"/>
                          </a:solidFill>
                        </a:rPr>
                        <a:t>W1, W2, W3.</a:t>
                      </a:r>
                    </a:p>
                  </a:txBody>
                  <a:tcPr/>
                </a:tc>
                <a:extLst>
                  <a:ext uri="{0D108BD9-81ED-4DB2-BD59-A6C34878D82A}">
                    <a16:rowId xmlns:a16="http://schemas.microsoft.com/office/drawing/2014/main" val="523886294"/>
                  </a:ext>
                </a:extLst>
              </a:tr>
            </a:tbl>
          </a:graphicData>
        </a:graphic>
      </p:graphicFrame>
      <p:grpSp>
        <p:nvGrpSpPr>
          <p:cNvPr id="7" name="Group 6">
            <a:extLst>
              <a:ext uri="{FF2B5EF4-FFF2-40B4-BE49-F238E27FC236}">
                <a16:creationId xmlns:a16="http://schemas.microsoft.com/office/drawing/2014/main" id="{9EB404C7-F778-65C1-CBD0-4C800D5F22D9}"/>
              </a:ext>
            </a:extLst>
          </p:cNvPr>
          <p:cNvGrpSpPr/>
          <p:nvPr/>
        </p:nvGrpSpPr>
        <p:grpSpPr>
          <a:xfrm>
            <a:off x="7950820" y="192065"/>
            <a:ext cx="1702416" cy="1249650"/>
            <a:chOff x="4069964" y="1546359"/>
            <a:chExt cx="1600200" cy="1143001"/>
          </a:xfrm>
        </p:grpSpPr>
        <p:pic>
          <p:nvPicPr>
            <p:cNvPr id="8" name="Graphic 7">
              <a:extLst>
                <a:ext uri="{FF2B5EF4-FFF2-40B4-BE49-F238E27FC236}">
                  <a16:creationId xmlns:a16="http://schemas.microsoft.com/office/drawing/2014/main" id="{A25CD46D-4FA6-EBB5-ABDE-3FE6446955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964" y="1546360"/>
              <a:ext cx="1600200" cy="1143000"/>
            </a:xfrm>
            <a:prstGeom prst="rect">
              <a:avLst/>
            </a:prstGeom>
          </p:spPr>
        </p:pic>
        <p:sp>
          <p:nvSpPr>
            <p:cNvPr id="9" name="TextBox 8">
              <a:extLst>
                <a:ext uri="{FF2B5EF4-FFF2-40B4-BE49-F238E27FC236}">
                  <a16:creationId xmlns:a16="http://schemas.microsoft.com/office/drawing/2014/main" id="{344FC0F9-BA09-4892-FEBD-E08EE1D6C729}"/>
                </a:ext>
              </a:extLst>
            </p:cNvPr>
            <p:cNvSpPr txBox="1"/>
            <p:nvPr/>
          </p:nvSpPr>
          <p:spPr>
            <a:xfrm rot="16200000">
              <a:off x="3683697" y="1974262"/>
              <a:ext cx="1143001" cy="287195"/>
            </a:xfrm>
            <a:prstGeom prst="rect">
              <a:avLst/>
            </a:prstGeom>
            <a:noFill/>
          </p:spPr>
          <p:txBody>
            <a:bodyPr wrap="square">
              <a:spAutoFit/>
            </a:bodyPr>
            <a:lstStyle/>
            <a:p>
              <a:pPr marL="0" marR="0" lvl="0" indent="0" algn="ctr" defTabSz="457200" rtl="0" eaLnBrk="1" fontAlgn="auto" latinLnBrk="0" hangingPunct="1">
                <a:lnSpc>
                  <a:spcPts val="1600"/>
                </a:lnSpc>
                <a:spcBef>
                  <a:spcPts val="0"/>
                </a:spcBef>
                <a:spcAft>
                  <a:spcPts val="60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mj-lt"/>
                  <a:ea typeface="Roboto" panose="02000000000000000000" pitchFamily="2" charset="0"/>
                  <a:cs typeface="+mn-lt"/>
                </a:rPr>
                <a:t>Geography</a:t>
              </a:r>
            </a:p>
          </p:txBody>
        </p:sp>
      </p:grpSp>
    </p:spTree>
    <p:extLst>
      <p:ext uri="{BB962C8B-B14F-4D97-AF65-F5344CB8AC3E}">
        <p14:creationId xmlns:p14="http://schemas.microsoft.com/office/powerpoint/2010/main" val="735975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9DEEFD3E-0AEF-7834-E7DD-9F8E23E44648}"/>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R1: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F8F8776-F67B-9ABF-A95A-3F58736E7611}"/>
              </a:ext>
            </a:extLst>
          </p:cNvPr>
          <p:cNvGraphicFramePr>
            <a:graphicFrameLocks noGrp="1"/>
          </p:cNvGraphicFramePr>
          <p:nvPr>
            <p:extLst>
              <p:ext uri="{D42A27DB-BD31-4B8C-83A1-F6EECF244321}">
                <p14:modId xmlns:p14="http://schemas.microsoft.com/office/powerpoint/2010/main" val="2832759866"/>
              </p:ext>
            </p:extLst>
          </p:nvPr>
        </p:nvGraphicFramePr>
        <p:xfrm>
          <a:off x="198708" y="1025660"/>
          <a:ext cx="9313281" cy="5160618"/>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u="none" strike="noStrike" dirty="0">
                          <a:solidFill>
                            <a:schemeClr val="bg1"/>
                          </a:solidFill>
                          <a:effectLst/>
                        </a:rPr>
                        <a:t>1. Most water on Earth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u="none" strike="noStrike" dirty="0">
                          <a:solidFill>
                            <a:schemeClr val="bg1"/>
                          </a:solidFill>
                          <a:effectLst/>
                        </a:rPr>
                        <a:t>2. Large masses of ice that fill valleys or the sides of mountains are…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u="none" strike="noStrike" dirty="0">
                          <a:solidFill>
                            <a:schemeClr val="bg1"/>
                          </a:solidFill>
                          <a:effectLst/>
                        </a:rPr>
                        <a:t>3. The storage of water in the rock layer of the Earth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u="none" strike="noStrike" dirty="0">
                          <a:solidFill>
                            <a:schemeClr val="bg1"/>
                          </a:solidFill>
                          <a:effectLst/>
                        </a:rPr>
                        <a:t>4. A large body of water in the rock layer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u="none" strike="noStrike" dirty="0">
                          <a:solidFill>
                            <a:schemeClr val="bg1"/>
                          </a:solidFill>
                          <a:effectLst/>
                        </a:rPr>
                        <a:t>5. Water stored on the surface in lakes or puddles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u="none" strike="noStrike" dirty="0">
                          <a:solidFill>
                            <a:schemeClr val="bg1"/>
                          </a:solidFill>
                          <a:effectLst/>
                        </a:rPr>
                        <a:t>6. The movement of water over the surface of the land back into a river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u="none" strike="noStrike" dirty="0">
                          <a:solidFill>
                            <a:schemeClr val="bg1"/>
                          </a:solidFill>
                          <a:effectLst/>
                        </a:rPr>
                        <a:t>7. What term is used to describe the movement of water from the surface into the soil?</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u="none" strike="noStrike" dirty="0">
                          <a:solidFill>
                            <a:schemeClr val="bg1"/>
                          </a:solidFill>
                          <a:effectLst/>
                        </a:rPr>
                        <a:t>8. What term is used to describe the movement of water through the soil back into the river?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u="none" strike="noStrike" dirty="0">
                          <a:solidFill>
                            <a:schemeClr val="bg1"/>
                          </a:solidFill>
                          <a:effectLst/>
                        </a:rPr>
                        <a:t>9. What do the numbers on contour lines measure?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u="none" strike="noStrike" dirty="0">
                          <a:solidFill>
                            <a:schemeClr val="bg1"/>
                          </a:solidFill>
                          <a:effectLst/>
                        </a:rPr>
                        <a:t>10. When contour lines are close together, what does this show?</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276818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5D0B7-6F44-2AE8-3EA6-29DF198B4739}"/>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678B1356-CF77-6BA2-8BF7-52A0075CC05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R1: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82D5882-5EE1-C369-4858-AEF683F94C10}"/>
              </a:ext>
            </a:extLst>
          </p:cNvPr>
          <p:cNvGraphicFramePr>
            <a:graphicFrameLocks noGrp="1"/>
          </p:cNvGraphicFramePr>
          <p:nvPr/>
        </p:nvGraphicFramePr>
        <p:xfrm>
          <a:off x="198708" y="1025660"/>
          <a:ext cx="9313281" cy="5242533"/>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u="none" strike="noStrike" dirty="0">
                          <a:solidFill>
                            <a:schemeClr val="bg1"/>
                          </a:solidFill>
                          <a:effectLst/>
                        </a:rPr>
                        <a:t>1. Most water on Earth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salt water in oceans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u="none" strike="noStrike" dirty="0">
                          <a:solidFill>
                            <a:schemeClr val="bg1"/>
                          </a:solidFill>
                          <a:effectLst/>
                        </a:rPr>
                        <a:t>2. Large masses of ice that fill valleys or the sides of mountains are…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glaciers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u="none" strike="noStrike" dirty="0">
                          <a:solidFill>
                            <a:schemeClr val="bg1"/>
                          </a:solidFill>
                          <a:effectLst/>
                        </a:rPr>
                        <a:t>3. The storage of water in the rock layer of the Earth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groundwater</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u="none" strike="noStrike" dirty="0">
                          <a:solidFill>
                            <a:schemeClr val="bg1"/>
                          </a:solidFill>
                          <a:effectLst/>
                        </a:rPr>
                        <a:t>4. A large body of water in the rock layer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aquifer</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u="none" strike="noStrike" dirty="0">
                          <a:solidFill>
                            <a:schemeClr val="bg1"/>
                          </a:solidFill>
                          <a:effectLst/>
                        </a:rPr>
                        <a:t>5. Water stored on the surface in lakes or puddles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surface storage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u="none" strike="noStrike" dirty="0">
                          <a:solidFill>
                            <a:schemeClr val="bg1"/>
                          </a:solidFill>
                          <a:effectLst/>
                        </a:rPr>
                        <a:t>6. The movement of water over the surface of the land back into a river is…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surface run-off</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u="none" strike="noStrike" dirty="0">
                          <a:solidFill>
                            <a:schemeClr val="bg1"/>
                          </a:solidFill>
                          <a:effectLst/>
                        </a:rPr>
                        <a:t>7. What term is used to describe the movement of water from the surface into the soil?</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infiltration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u="none" strike="noStrike" dirty="0">
                          <a:solidFill>
                            <a:schemeClr val="bg1"/>
                          </a:solidFill>
                          <a:effectLst/>
                        </a:rPr>
                        <a:t>8. What term is used to describe the movement of water through the soil back into the river?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throughflow</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u="none" strike="noStrike" dirty="0">
                          <a:solidFill>
                            <a:schemeClr val="bg1"/>
                          </a:solidFill>
                          <a:effectLst/>
                        </a:rPr>
                        <a:t>9. What do the numbers on contour lines measure?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the height above sea level in metres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u="none" strike="noStrike" dirty="0">
                          <a:solidFill>
                            <a:schemeClr val="bg1"/>
                          </a:solidFill>
                          <a:effectLst/>
                        </a:rPr>
                        <a:t>10. When contour lines are close together, what does this show?</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steep sloping land</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114629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738EE-8C6E-0E66-157B-555DDA76E099}"/>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1D2FCB84-9ED5-6F2F-5EED-675026109BA1}"/>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R2: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A2C87DB-0F89-6D6F-6538-A828A790402A}"/>
              </a:ext>
            </a:extLst>
          </p:cNvPr>
          <p:cNvGraphicFramePr>
            <a:graphicFrameLocks noGrp="1"/>
          </p:cNvGraphicFramePr>
          <p:nvPr>
            <p:extLst>
              <p:ext uri="{D42A27DB-BD31-4B8C-83A1-F6EECF244321}">
                <p14:modId xmlns:p14="http://schemas.microsoft.com/office/powerpoint/2010/main" val="2701936367"/>
              </p:ext>
            </p:extLst>
          </p:nvPr>
        </p:nvGraphicFramePr>
        <p:xfrm>
          <a:off x="243311" y="921629"/>
          <a:ext cx="9424795" cy="5175532"/>
        </p:xfrm>
        <a:graphic>
          <a:graphicData uri="http://schemas.openxmlformats.org/drawingml/2006/table">
            <a:tbl>
              <a:tblPr>
                <a:tableStyleId>{5C22544A-7EE6-4342-B048-85BDC9FD1C3A}</a:tableStyleId>
              </a:tblPr>
              <a:tblGrid>
                <a:gridCol w="7228006">
                  <a:extLst>
                    <a:ext uri="{9D8B030D-6E8A-4147-A177-3AD203B41FA5}">
                      <a16:colId xmlns:a16="http://schemas.microsoft.com/office/drawing/2014/main" val="284954152"/>
                    </a:ext>
                  </a:extLst>
                </a:gridCol>
                <a:gridCol w="2196789">
                  <a:extLst>
                    <a:ext uri="{9D8B030D-6E8A-4147-A177-3AD203B41FA5}">
                      <a16:colId xmlns:a16="http://schemas.microsoft.com/office/drawing/2014/main" val="368987164"/>
                    </a:ext>
                  </a:extLst>
                </a:gridCol>
              </a:tblGrid>
              <a:tr h="400050">
                <a:tc>
                  <a:txBody>
                    <a:bodyPr/>
                    <a:lstStyle/>
                    <a:p>
                      <a:pPr algn="ctr" fontAlgn="ctr"/>
                      <a:r>
                        <a:rPr lang="en-GB" sz="14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4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1528549987"/>
                  </a:ext>
                </a:extLst>
              </a:tr>
              <a:tr h="462516">
                <a:tc>
                  <a:txBody>
                    <a:bodyPr/>
                    <a:lstStyle/>
                    <a:p>
                      <a:pPr algn="l" fontAlgn="ctr"/>
                      <a:r>
                        <a:rPr lang="en-GB" sz="1400" u="none" strike="noStrike" dirty="0">
                          <a:solidFill>
                            <a:schemeClr val="bg1"/>
                          </a:solidFill>
                          <a:effectLst/>
                        </a:rPr>
                        <a:t>1. Where in the drainage basin is the land likely to be flatter?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near the mouth</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859346598"/>
                  </a:ext>
                </a:extLst>
              </a:tr>
              <a:tr h="446405">
                <a:tc>
                  <a:txBody>
                    <a:bodyPr/>
                    <a:lstStyle/>
                    <a:p>
                      <a:pPr algn="l" fontAlgn="ctr"/>
                      <a:r>
                        <a:rPr lang="en-GB" sz="1400" u="none" strike="noStrike" dirty="0">
                          <a:solidFill>
                            <a:schemeClr val="bg1"/>
                          </a:solidFill>
                          <a:effectLst/>
                        </a:rPr>
                        <a:t>2. Which feature would you find in the upper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waterfalls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43903984"/>
                  </a:ext>
                </a:extLst>
              </a:tr>
              <a:tr h="427355">
                <a:tc>
                  <a:txBody>
                    <a:bodyPr/>
                    <a:lstStyle/>
                    <a:p>
                      <a:pPr algn="l" fontAlgn="ctr"/>
                      <a:r>
                        <a:rPr lang="en-GB" sz="1400" u="none" strike="noStrike" dirty="0">
                          <a:solidFill>
                            <a:schemeClr val="bg1"/>
                          </a:solidFill>
                          <a:effectLst/>
                        </a:rPr>
                        <a:t>3. What is the channel like in the upper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narrow and shallow</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782609334"/>
                  </a:ext>
                </a:extLst>
              </a:tr>
              <a:tr h="438150">
                <a:tc>
                  <a:txBody>
                    <a:bodyPr/>
                    <a:lstStyle/>
                    <a:p>
                      <a:pPr algn="l" fontAlgn="ctr"/>
                      <a:r>
                        <a:rPr lang="en-GB" sz="1400" u="none" strike="noStrike" dirty="0">
                          <a:solidFill>
                            <a:schemeClr val="bg1"/>
                          </a:solidFill>
                          <a:effectLst/>
                        </a:rPr>
                        <a:t>4. How steep is the land in the upper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steep</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503588533"/>
                  </a:ext>
                </a:extLst>
              </a:tr>
              <a:tr h="400050">
                <a:tc>
                  <a:txBody>
                    <a:bodyPr/>
                    <a:lstStyle/>
                    <a:p>
                      <a:pPr algn="l" fontAlgn="ctr"/>
                      <a:r>
                        <a:rPr lang="en-GB" sz="1400" u="none" strike="noStrike" dirty="0">
                          <a:solidFill>
                            <a:schemeClr val="bg1"/>
                          </a:solidFill>
                          <a:effectLst/>
                        </a:rPr>
                        <a:t>5. Which type of erosion is most common in the upper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vertical erosion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758133744"/>
                  </a:ext>
                </a:extLst>
              </a:tr>
              <a:tr h="457200">
                <a:tc>
                  <a:txBody>
                    <a:bodyPr/>
                    <a:lstStyle/>
                    <a:p>
                      <a:pPr algn="l" fontAlgn="ctr"/>
                      <a:r>
                        <a:rPr lang="en-GB" sz="1400" u="none" strike="noStrike" dirty="0">
                          <a:solidFill>
                            <a:schemeClr val="bg1"/>
                          </a:solidFill>
                          <a:effectLst/>
                        </a:rPr>
                        <a:t>6. Which feature would you find in the middle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meander</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52762994"/>
                  </a:ext>
                </a:extLst>
              </a:tr>
              <a:tr h="552171">
                <a:tc>
                  <a:txBody>
                    <a:bodyPr/>
                    <a:lstStyle/>
                    <a:p>
                      <a:pPr algn="l" fontAlgn="ctr"/>
                      <a:r>
                        <a:rPr lang="en-GB" sz="1400" u="none" strike="noStrike" dirty="0">
                          <a:solidFill>
                            <a:schemeClr val="bg1"/>
                          </a:solidFill>
                          <a:effectLst/>
                        </a:rPr>
                        <a:t>7. What is the channel like in the middle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wider and deeper than the upper course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777258585"/>
                  </a:ext>
                </a:extLst>
              </a:tr>
              <a:tr h="542414">
                <a:tc>
                  <a:txBody>
                    <a:bodyPr/>
                    <a:lstStyle/>
                    <a:p>
                      <a:pPr algn="l" fontAlgn="ctr"/>
                      <a:r>
                        <a:rPr lang="en-GB" sz="1400" u="none" strike="noStrike" dirty="0">
                          <a:solidFill>
                            <a:schemeClr val="bg1"/>
                          </a:solidFill>
                          <a:effectLst/>
                        </a:rPr>
                        <a:t>8. How steep is the land in the middle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less steep</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66968595"/>
                  </a:ext>
                </a:extLst>
              </a:tr>
              <a:tr h="621866">
                <a:tc>
                  <a:txBody>
                    <a:bodyPr/>
                    <a:lstStyle/>
                    <a:p>
                      <a:pPr algn="l" fontAlgn="ctr"/>
                      <a:r>
                        <a:rPr lang="en-GB" sz="1400" u="none" strike="noStrike" dirty="0">
                          <a:solidFill>
                            <a:schemeClr val="bg1"/>
                          </a:solidFill>
                          <a:effectLst/>
                        </a:rPr>
                        <a:t>9. Which type of erosion is most common in the middle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lateral erosion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069763203"/>
                  </a:ext>
                </a:extLst>
              </a:tr>
              <a:tr h="427355">
                <a:tc>
                  <a:txBody>
                    <a:bodyPr/>
                    <a:lstStyle/>
                    <a:p>
                      <a:pPr algn="l" fontAlgn="ctr"/>
                      <a:r>
                        <a:rPr lang="en-GB" sz="1400" u="none" strike="noStrike" dirty="0">
                          <a:solidFill>
                            <a:schemeClr val="bg1"/>
                          </a:solidFill>
                          <a:effectLst/>
                        </a:rPr>
                        <a:t>10. Which feature would you find in the lower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mouth</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122134994"/>
                  </a:ext>
                </a:extLst>
              </a:tr>
            </a:tbl>
          </a:graphicData>
        </a:graphic>
      </p:graphicFrame>
    </p:spTree>
    <p:extLst>
      <p:ext uri="{BB962C8B-B14F-4D97-AF65-F5344CB8AC3E}">
        <p14:creationId xmlns:p14="http://schemas.microsoft.com/office/powerpoint/2010/main" val="415139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1AA3D4A-36FC-D45C-252F-B560BDE2ACA6}"/>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a:t>
            </a:r>
            <a:r>
              <a:rPr lang="en-US" b="1" spc="100" dirty="0">
                <a:solidFill>
                  <a:schemeClr val="bg1"/>
                </a:solidFill>
                <a:latin typeface="Abeezee"/>
                <a:ea typeface="Andika"/>
                <a:cs typeface="Andika"/>
              </a:rPr>
              <a:t>3</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E550906-8E24-2436-0E22-487DCF85BCE6}"/>
              </a:ext>
            </a:extLst>
          </p:cNvPr>
          <p:cNvGraphicFramePr>
            <a:graphicFrameLocks noGrp="1"/>
          </p:cNvGraphicFramePr>
          <p:nvPr>
            <p:extLst>
              <p:ext uri="{D42A27DB-BD31-4B8C-83A1-F6EECF244321}">
                <p14:modId xmlns:p14="http://schemas.microsoft.com/office/powerpoint/2010/main" val="2123808522"/>
              </p:ext>
            </p:extLst>
          </p:nvPr>
        </p:nvGraphicFramePr>
        <p:xfrm>
          <a:off x="321373" y="913587"/>
          <a:ext cx="9235222" cy="4865896"/>
        </p:xfrm>
        <a:graphic>
          <a:graphicData uri="http://schemas.openxmlformats.org/drawingml/2006/table">
            <a:tbl>
              <a:tblPr>
                <a:tableStyleId>{5C22544A-7EE6-4342-B048-85BDC9FD1C3A}</a:tableStyleId>
              </a:tblPr>
              <a:tblGrid>
                <a:gridCol w="6938071">
                  <a:extLst>
                    <a:ext uri="{9D8B030D-6E8A-4147-A177-3AD203B41FA5}">
                      <a16:colId xmlns:a16="http://schemas.microsoft.com/office/drawing/2014/main" val="1774170124"/>
                    </a:ext>
                  </a:extLst>
                </a:gridCol>
                <a:gridCol w="2297151">
                  <a:extLst>
                    <a:ext uri="{9D8B030D-6E8A-4147-A177-3AD203B41FA5}">
                      <a16:colId xmlns:a16="http://schemas.microsoft.com/office/drawing/2014/main" val="417674631"/>
                    </a:ext>
                  </a:extLst>
                </a:gridCol>
              </a:tblGrid>
              <a:tr h="427355">
                <a:tc>
                  <a:txBody>
                    <a:bodyPr/>
                    <a:lstStyle/>
                    <a:p>
                      <a:pPr algn="ctr" fontAlgn="ctr"/>
                      <a:r>
                        <a:rPr lang="en-GB" sz="1400" b="1" i="0" u="none" strike="noStrike" dirty="0">
                          <a:solidFill>
                            <a:schemeClr val="bg1"/>
                          </a:solidFill>
                          <a:effectLst/>
                          <a:latin typeface="Aptos" panose="020B0004020202020204" pitchFamily="34" charset="0"/>
                        </a:rPr>
                        <a:t>Question</a:t>
                      </a:r>
                    </a:p>
                  </a:txBody>
                  <a:tcPr marL="6350" marR="6350" marT="6350" marB="0" anchor="ctr">
                    <a:solidFill>
                      <a:srgbClr val="CAC4E2"/>
                    </a:solidFill>
                  </a:tcPr>
                </a:tc>
                <a:tc>
                  <a:txBody>
                    <a:bodyPr/>
                    <a:lstStyle/>
                    <a:p>
                      <a:pPr algn="ctr" fontAlgn="ctr"/>
                      <a:r>
                        <a:rPr lang="en-GB" sz="14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2361979383"/>
                  </a:ext>
                </a:extLst>
              </a:tr>
              <a:tr h="427355">
                <a:tc>
                  <a:txBody>
                    <a:bodyPr/>
                    <a:lstStyle/>
                    <a:p>
                      <a:pPr algn="l" fontAlgn="ctr"/>
                      <a:r>
                        <a:rPr lang="en-GB" sz="1400" u="none" strike="noStrike" dirty="0">
                          <a:solidFill>
                            <a:schemeClr val="bg1"/>
                          </a:solidFill>
                          <a:effectLst/>
                        </a:rPr>
                        <a:t>1. What is the channel like in the lower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very wide and deep</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41403700"/>
                  </a:ext>
                </a:extLst>
              </a:tr>
              <a:tr h="389255">
                <a:tc>
                  <a:txBody>
                    <a:bodyPr/>
                    <a:lstStyle/>
                    <a:p>
                      <a:pPr algn="l" fontAlgn="ctr"/>
                      <a:r>
                        <a:rPr lang="en-GB" sz="1400" u="none" strike="noStrike" dirty="0">
                          <a:solidFill>
                            <a:schemeClr val="bg1"/>
                          </a:solidFill>
                          <a:effectLst/>
                        </a:rPr>
                        <a:t>2. How steep is the land in the lower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flat</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471718191"/>
                  </a:ext>
                </a:extLst>
              </a:tr>
              <a:tr h="400050">
                <a:tc>
                  <a:txBody>
                    <a:bodyPr/>
                    <a:lstStyle/>
                    <a:p>
                      <a:pPr algn="l" fontAlgn="ctr"/>
                      <a:r>
                        <a:rPr lang="en-GB" sz="1400" u="none" strike="noStrike" dirty="0">
                          <a:solidFill>
                            <a:schemeClr val="bg1"/>
                          </a:solidFill>
                          <a:effectLst/>
                        </a:rPr>
                        <a:t>3. Which type of erosion is most common in the lower course?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lateral erosion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5274180"/>
                  </a:ext>
                </a:extLst>
              </a:tr>
              <a:tr h="408305">
                <a:tc>
                  <a:txBody>
                    <a:bodyPr/>
                    <a:lstStyle/>
                    <a:p>
                      <a:pPr algn="l" fontAlgn="ctr"/>
                      <a:r>
                        <a:rPr lang="en-GB" sz="1400" u="none" strike="noStrike" dirty="0">
                          <a:solidFill>
                            <a:schemeClr val="bg1"/>
                          </a:solidFill>
                          <a:effectLst/>
                        </a:rPr>
                        <a:t>4. Which type of transportation involves medium-sized pebbles and stones being bounced along the riverbed?</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saltation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067067412"/>
                  </a:ext>
                </a:extLst>
              </a:tr>
              <a:tr h="389255">
                <a:tc>
                  <a:txBody>
                    <a:bodyPr/>
                    <a:lstStyle/>
                    <a:p>
                      <a:pPr algn="l" fontAlgn="ctr"/>
                      <a:r>
                        <a:rPr lang="en-GB" sz="1400" u="none" strike="noStrike" dirty="0">
                          <a:solidFill>
                            <a:schemeClr val="bg1"/>
                          </a:solidFill>
                          <a:effectLst/>
                        </a:rPr>
                        <a:t>5. Which type of transportation involves large, heavy boulders and rocks being rolled along the riverbed?</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traction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67139246"/>
                  </a:ext>
                </a:extLst>
              </a:tr>
              <a:tr h="446405">
                <a:tc>
                  <a:txBody>
                    <a:bodyPr/>
                    <a:lstStyle/>
                    <a:p>
                      <a:pPr algn="l" fontAlgn="ctr"/>
                      <a:r>
                        <a:rPr lang="en-GB" sz="1400" u="none" strike="noStrike" dirty="0">
                          <a:solidFill>
                            <a:schemeClr val="bg1"/>
                          </a:solidFill>
                          <a:effectLst/>
                        </a:rPr>
                        <a:t>6. Which type of transportation involves fine, light material being carried along in the water?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suspension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13523647"/>
                  </a:ext>
                </a:extLst>
              </a:tr>
              <a:tr h="427355">
                <a:tc>
                  <a:txBody>
                    <a:bodyPr/>
                    <a:lstStyle/>
                    <a:p>
                      <a:pPr algn="l" fontAlgn="ctr"/>
                      <a:r>
                        <a:rPr lang="en-GB" sz="1400" u="none" strike="noStrike" dirty="0">
                          <a:solidFill>
                            <a:schemeClr val="bg1"/>
                          </a:solidFill>
                          <a:effectLst/>
                        </a:rPr>
                        <a:t>7. Which type of transportation involves material being dissolved in the river?</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solution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948424554"/>
                  </a:ext>
                </a:extLst>
              </a:tr>
              <a:tr h="457200">
                <a:tc>
                  <a:txBody>
                    <a:bodyPr/>
                    <a:lstStyle/>
                    <a:p>
                      <a:pPr algn="l" fontAlgn="ctr"/>
                      <a:r>
                        <a:rPr lang="en-GB" sz="1400" u="none" strike="noStrike" dirty="0">
                          <a:solidFill>
                            <a:schemeClr val="bg1"/>
                          </a:solidFill>
                          <a:effectLst/>
                        </a:rPr>
                        <a:t>8. Waterfalls form when hard rock sits above…</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soft rock</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75331561"/>
                  </a:ext>
                </a:extLst>
              </a:tr>
              <a:tr h="475220">
                <a:tc>
                  <a:txBody>
                    <a:bodyPr/>
                    <a:lstStyle/>
                    <a:p>
                      <a:pPr algn="l" fontAlgn="ctr"/>
                      <a:r>
                        <a:rPr lang="en-GB" sz="1400" u="none" strike="noStrike" dirty="0">
                          <a:solidFill>
                            <a:schemeClr val="bg1"/>
                          </a:solidFill>
                          <a:effectLst/>
                        </a:rPr>
                        <a:t>9. Why does soft rock wear down more quickly than hard rock?</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It is less resistant to erosion.</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537747952"/>
                  </a:ext>
                </a:extLst>
              </a:tr>
              <a:tr h="549561">
                <a:tc>
                  <a:txBody>
                    <a:bodyPr/>
                    <a:lstStyle/>
                    <a:p>
                      <a:pPr algn="l" fontAlgn="ctr"/>
                      <a:r>
                        <a:rPr lang="en-GB" sz="1400" b="0" i="0" u="none" strike="noStrike" dirty="0">
                          <a:solidFill>
                            <a:schemeClr val="bg1"/>
                          </a:solidFill>
                          <a:effectLst/>
                          <a:latin typeface="Aptos" panose="020B0004020202020204" pitchFamily="34" charset="0"/>
                        </a:rPr>
                        <a:t>10. The soft rock erodes, leaving a gap under the hard rock, which is called a…</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plunge pool</a:t>
                      </a:r>
                    </a:p>
                  </a:txBody>
                  <a:tcPr marL="6350" marR="6350" marT="6350" marB="0" anchor="ctr"/>
                </a:tc>
                <a:extLst>
                  <a:ext uri="{0D108BD9-81ED-4DB2-BD59-A6C34878D82A}">
                    <a16:rowId xmlns:a16="http://schemas.microsoft.com/office/drawing/2014/main" val="1710662330"/>
                  </a:ext>
                </a:extLst>
              </a:tr>
            </a:tbl>
          </a:graphicData>
        </a:graphic>
      </p:graphicFrame>
    </p:spTree>
    <p:extLst>
      <p:ext uri="{BB962C8B-B14F-4D97-AF65-F5344CB8AC3E}">
        <p14:creationId xmlns:p14="http://schemas.microsoft.com/office/powerpoint/2010/main" val="1355991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2C3B-58EB-E988-ECD1-270EFEE01497}"/>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B83D9CB7-5F48-7C89-E7C1-F8785B0CFBFF}"/>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R4: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78F5BD16-801B-8912-ACE5-5E58A3E391E3}"/>
              </a:ext>
            </a:extLst>
          </p:cNvPr>
          <p:cNvGraphicFramePr>
            <a:graphicFrameLocks noGrp="1"/>
          </p:cNvGraphicFramePr>
          <p:nvPr>
            <p:extLst>
              <p:ext uri="{D42A27DB-BD31-4B8C-83A1-F6EECF244321}">
                <p14:modId xmlns:p14="http://schemas.microsoft.com/office/powerpoint/2010/main" val="2557792716"/>
              </p:ext>
            </p:extLst>
          </p:nvPr>
        </p:nvGraphicFramePr>
        <p:xfrm>
          <a:off x="321373" y="913587"/>
          <a:ext cx="9235222" cy="4822081"/>
        </p:xfrm>
        <a:graphic>
          <a:graphicData uri="http://schemas.openxmlformats.org/drawingml/2006/table">
            <a:tbl>
              <a:tblPr>
                <a:tableStyleId>{5C22544A-7EE6-4342-B048-85BDC9FD1C3A}</a:tableStyleId>
              </a:tblPr>
              <a:tblGrid>
                <a:gridCol w="6938071">
                  <a:extLst>
                    <a:ext uri="{9D8B030D-6E8A-4147-A177-3AD203B41FA5}">
                      <a16:colId xmlns:a16="http://schemas.microsoft.com/office/drawing/2014/main" val="1774170124"/>
                    </a:ext>
                  </a:extLst>
                </a:gridCol>
                <a:gridCol w="2297151">
                  <a:extLst>
                    <a:ext uri="{9D8B030D-6E8A-4147-A177-3AD203B41FA5}">
                      <a16:colId xmlns:a16="http://schemas.microsoft.com/office/drawing/2014/main" val="417674631"/>
                    </a:ext>
                  </a:extLst>
                </a:gridCol>
              </a:tblGrid>
              <a:tr h="427355">
                <a:tc>
                  <a:txBody>
                    <a:bodyPr/>
                    <a:lstStyle/>
                    <a:p>
                      <a:pPr algn="ctr" fontAlgn="ctr"/>
                      <a:r>
                        <a:rPr lang="en-GB" sz="1400" b="1" i="0" u="none" strike="noStrike" dirty="0">
                          <a:solidFill>
                            <a:schemeClr val="bg1"/>
                          </a:solidFill>
                          <a:effectLst/>
                          <a:latin typeface="Aptos" panose="020B0004020202020204" pitchFamily="34" charset="0"/>
                        </a:rPr>
                        <a:t>Question</a:t>
                      </a:r>
                    </a:p>
                  </a:txBody>
                  <a:tcPr marL="6350" marR="6350" marT="6350" marB="0" anchor="ctr">
                    <a:solidFill>
                      <a:srgbClr val="CAC4E2"/>
                    </a:solidFill>
                  </a:tcPr>
                </a:tc>
                <a:tc>
                  <a:txBody>
                    <a:bodyPr/>
                    <a:lstStyle/>
                    <a:p>
                      <a:pPr algn="ctr" fontAlgn="ctr"/>
                      <a:r>
                        <a:rPr lang="en-GB" sz="14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2361979383"/>
                  </a:ext>
                </a:extLst>
              </a:tr>
              <a:tr h="427355">
                <a:tc>
                  <a:txBody>
                    <a:bodyPr/>
                    <a:lstStyle/>
                    <a:p>
                      <a:pPr algn="l" fontAlgn="ctr"/>
                      <a:r>
                        <a:rPr lang="en-GB" sz="1400" b="0" i="0" u="none" strike="noStrike" dirty="0">
                          <a:solidFill>
                            <a:schemeClr val="bg1"/>
                          </a:solidFill>
                          <a:effectLst/>
                          <a:latin typeface="Aptos" panose="020B0004020202020204" pitchFamily="34" charset="0"/>
                        </a:rPr>
                        <a:t>1. The hard rock on top has nothing to support it; this is called…</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undercutting</a:t>
                      </a:r>
                    </a:p>
                  </a:txBody>
                  <a:tcPr marL="6350" marR="6350" marT="6350" marB="0" anchor="ctr"/>
                </a:tc>
                <a:extLst>
                  <a:ext uri="{0D108BD9-81ED-4DB2-BD59-A6C34878D82A}">
                    <a16:rowId xmlns:a16="http://schemas.microsoft.com/office/drawing/2014/main" val="941403700"/>
                  </a:ext>
                </a:extLst>
              </a:tr>
              <a:tr h="389255">
                <a:tc>
                  <a:txBody>
                    <a:bodyPr/>
                    <a:lstStyle/>
                    <a:p>
                      <a:pPr algn="l" fontAlgn="ctr"/>
                      <a:r>
                        <a:rPr lang="en-GB" sz="1400" b="0" i="0" u="none" strike="noStrike" dirty="0">
                          <a:solidFill>
                            <a:schemeClr val="bg1"/>
                          </a:solidFill>
                          <a:effectLst/>
                          <a:latin typeface="Aptos" panose="020B0004020202020204" pitchFamily="34" charset="0"/>
                        </a:rPr>
                        <a:t>2. Unsupported hard rock is known as the…</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overhang</a:t>
                      </a:r>
                    </a:p>
                  </a:txBody>
                  <a:tcPr marL="6350" marR="6350" marT="6350" marB="0" anchor="ctr"/>
                </a:tc>
                <a:extLst>
                  <a:ext uri="{0D108BD9-81ED-4DB2-BD59-A6C34878D82A}">
                    <a16:rowId xmlns:a16="http://schemas.microsoft.com/office/drawing/2014/main" val="2471718191"/>
                  </a:ext>
                </a:extLst>
              </a:tr>
              <a:tr h="400050">
                <a:tc>
                  <a:txBody>
                    <a:bodyPr/>
                    <a:lstStyle/>
                    <a:p>
                      <a:pPr algn="l" fontAlgn="ctr"/>
                      <a:r>
                        <a:rPr lang="en-GB" sz="1400" b="0" i="0" u="none" strike="noStrike" dirty="0">
                          <a:solidFill>
                            <a:schemeClr val="bg1"/>
                          </a:solidFill>
                          <a:effectLst/>
                          <a:latin typeface="Aptos" panose="020B0004020202020204" pitchFamily="34" charset="0"/>
                        </a:rPr>
                        <a:t>3. Unsupported hard rock collapses into the… </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plunge pool</a:t>
                      </a:r>
                    </a:p>
                  </a:txBody>
                  <a:tcPr marL="6350" marR="6350" marT="6350" marB="0" anchor="ctr"/>
                </a:tc>
                <a:extLst>
                  <a:ext uri="{0D108BD9-81ED-4DB2-BD59-A6C34878D82A}">
                    <a16:rowId xmlns:a16="http://schemas.microsoft.com/office/drawing/2014/main" val="365274180"/>
                  </a:ext>
                </a:extLst>
              </a:tr>
              <a:tr h="408305">
                <a:tc>
                  <a:txBody>
                    <a:bodyPr/>
                    <a:lstStyle/>
                    <a:p>
                      <a:pPr algn="l" fontAlgn="ctr"/>
                      <a:r>
                        <a:rPr lang="en-GB" sz="1400" b="0" i="0" u="none" strike="noStrike" dirty="0">
                          <a:solidFill>
                            <a:schemeClr val="bg1"/>
                          </a:solidFill>
                          <a:effectLst/>
                          <a:latin typeface="Aptos" panose="020B0004020202020204" pitchFamily="34" charset="0"/>
                        </a:rPr>
                        <a:t>4. Waterfalls move backwards as overhanging hard rock collapses; this process is known as…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retreat</a:t>
                      </a:r>
                    </a:p>
                  </a:txBody>
                  <a:tcPr marL="6350" marR="6350" marT="6350" marB="0" anchor="ctr"/>
                </a:tc>
                <a:extLst>
                  <a:ext uri="{0D108BD9-81ED-4DB2-BD59-A6C34878D82A}">
                    <a16:rowId xmlns:a16="http://schemas.microsoft.com/office/drawing/2014/main" val="3067067412"/>
                  </a:ext>
                </a:extLst>
              </a:tr>
              <a:tr h="389255">
                <a:tc>
                  <a:txBody>
                    <a:bodyPr/>
                    <a:lstStyle/>
                    <a:p>
                      <a:pPr algn="l" fontAlgn="ctr"/>
                      <a:r>
                        <a:rPr lang="en-GB" sz="1400" b="0" i="0" u="none" strike="noStrike" dirty="0">
                          <a:solidFill>
                            <a:schemeClr val="bg1"/>
                          </a:solidFill>
                          <a:effectLst/>
                          <a:latin typeface="Aptos" panose="020B0004020202020204" pitchFamily="34" charset="0"/>
                        </a:rPr>
                        <a:t>5. The waterfall moves upstream, leaving a steep-sided… </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gorge</a:t>
                      </a:r>
                    </a:p>
                  </a:txBody>
                  <a:tcPr marL="6350" marR="6350" marT="6350" marB="0" anchor="ctr"/>
                </a:tc>
                <a:extLst>
                  <a:ext uri="{0D108BD9-81ED-4DB2-BD59-A6C34878D82A}">
                    <a16:rowId xmlns:a16="http://schemas.microsoft.com/office/drawing/2014/main" val="267139246"/>
                  </a:ext>
                </a:extLst>
              </a:tr>
              <a:tr h="446405">
                <a:tc>
                  <a:txBody>
                    <a:bodyPr/>
                    <a:lstStyle/>
                    <a:p>
                      <a:pPr algn="l" fontAlgn="ctr"/>
                      <a:r>
                        <a:rPr lang="en-GB" sz="1400" b="0" i="0" u="none" strike="noStrike" dirty="0">
                          <a:solidFill>
                            <a:schemeClr val="bg1"/>
                          </a:solidFill>
                          <a:effectLst/>
                          <a:latin typeface="Aptos" panose="020B0004020202020204" pitchFamily="34" charset="0"/>
                        </a:rPr>
                        <a:t>6. Where on the meander is the river current fastest?</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outside bend</a:t>
                      </a:r>
                    </a:p>
                  </a:txBody>
                  <a:tcPr marL="6350" marR="6350" marT="6350" marB="0" anchor="ctr"/>
                </a:tc>
                <a:extLst>
                  <a:ext uri="{0D108BD9-81ED-4DB2-BD59-A6C34878D82A}">
                    <a16:rowId xmlns:a16="http://schemas.microsoft.com/office/drawing/2014/main" val="3213523647"/>
                  </a:ext>
                </a:extLst>
              </a:tr>
              <a:tr h="427355">
                <a:tc>
                  <a:txBody>
                    <a:bodyPr/>
                    <a:lstStyle/>
                    <a:p>
                      <a:pPr algn="l" fontAlgn="ctr"/>
                      <a:r>
                        <a:rPr lang="en-GB" sz="1400" b="0" i="0" u="none" strike="noStrike" dirty="0">
                          <a:solidFill>
                            <a:schemeClr val="bg1"/>
                          </a:solidFill>
                          <a:effectLst/>
                          <a:latin typeface="Aptos" panose="020B0004020202020204" pitchFamily="34" charset="0"/>
                        </a:rPr>
                        <a:t>7. What is the process acting upon the riverbank on the outside bend?</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erosion</a:t>
                      </a:r>
                    </a:p>
                  </a:txBody>
                  <a:tcPr marL="6350" marR="6350" marT="6350" marB="0" anchor="ctr"/>
                </a:tc>
                <a:extLst>
                  <a:ext uri="{0D108BD9-81ED-4DB2-BD59-A6C34878D82A}">
                    <a16:rowId xmlns:a16="http://schemas.microsoft.com/office/drawing/2014/main" val="2948424554"/>
                  </a:ext>
                </a:extLst>
              </a:tr>
              <a:tr h="457200">
                <a:tc>
                  <a:txBody>
                    <a:bodyPr/>
                    <a:lstStyle/>
                    <a:p>
                      <a:pPr algn="l" fontAlgn="ctr"/>
                      <a:r>
                        <a:rPr lang="en-GB" sz="1400" b="0" i="0" u="none" strike="noStrike" dirty="0">
                          <a:solidFill>
                            <a:schemeClr val="bg1"/>
                          </a:solidFill>
                          <a:effectLst/>
                          <a:latin typeface="Aptos" panose="020B0004020202020204" pitchFamily="34" charset="0"/>
                        </a:rPr>
                        <a:t>8. Which river process occurs in low energy environments?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deposition</a:t>
                      </a:r>
                    </a:p>
                  </a:txBody>
                  <a:tcPr marL="6350" marR="6350" marT="6350" marB="0" anchor="ctr"/>
                </a:tc>
                <a:extLst>
                  <a:ext uri="{0D108BD9-81ED-4DB2-BD59-A6C34878D82A}">
                    <a16:rowId xmlns:a16="http://schemas.microsoft.com/office/drawing/2014/main" val="1675331561"/>
                  </a:ext>
                </a:extLst>
              </a:tr>
              <a:tr h="475220">
                <a:tc>
                  <a:txBody>
                    <a:bodyPr/>
                    <a:lstStyle/>
                    <a:p>
                      <a:pPr algn="l" fontAlgn="ctr"/>
                      <a:r>
                        <a:rPr lang="en-GB" sz="1400" b="0" i="0" u="none" strike="noStrike" dirty="0">
                          <a:solidFill>
                            <a:schemeClr val="bg1"/>
                          </a:solidFill>
                          <a:effectLst/>
                          <a:latin typeface="Aptos" panose="020B0004020202020204" pitchFamily="34" charset="0"/>
                        </a:rPr>
                        <a:t>9. What is formed by deposition on the inside bend of a river?</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slip-off slope</a:t>
                      </a:r>
                    </a:p>
                  </a:txBody>
                  <a:tcPr marL="6350" marR="6350" marT="6350" marB="0" anchor="ctr"/>
                </a:tc>
                <a:extLst>
                  <a:ext uri="{0D108BD9-81ED-4DB2-BD59-A6C34878D82A}">
                    <a16:rowId xmlns:a16="http://schemas.microsoft.com/office/drawing/2014/main" val="3537747952"/>
                  </a:ext>
                </a:extLst>
              </a:tr>
              <a:tr h="549561">
                <a:tc>
                  <a:txBody>
                    <a:bodyPr/>
                    <a:lstStyle/>
                    <a:p>
                      <a:pPr algn="l" fontAlgn="ctr"/>
                      <a:r>
                        <a:rPr lang="en-GB" sz="1400" b="0" i="0" u="none" strike="noStrike" dirty="0">
                          <a:solidFill>
                            <a:schemeClr val="bg1"/>
                          </a:solidFill>
                          <a:effectLst/>
                          <a:latin typeface="Aptos" panose="020B0004020202020204" pitchFamily="34" charset="0"/>
                        </a:rPr>
                        <a:t>10. What are meanders?</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bends in a river</a:t>
                      </a:r>
                    </a:p>
                  </a:txBody>
                  <a:tcPr marL="6350" marR="6350" marT="6350" marB="0" anchor="ctr"/>
                </a:tc>
                <a:extLst>
                  <a:ext uri="{0D108BD9-81ED-4DB2-BD59-A6C34878D82A}">
                    <a16:rowId xmlns:a16="http://schemas.microsoft.com/office/drawing/2014/main" val="1710662330"/>
                  </a:ext>
                </a:extLst>
              </a:tr>
            </a:tbl>
          </a:graphicData>
        </a:graphic>
      </p:graphicFrame>
    </p:spTree>
    <p:extLst>
      <p:ext uri="{BB962C8B-B14F-4D97-AF65-F5344CB8AC3E}">
        <p14:creationId xmlns:p14="http://schemas.microsoft.com/office/powerpoint/2010/main" val="3269715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EB50-45CF-8E6A-C4D7-8502AFE74779}"/>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2DC93BFC-1C3B-6CCE-C756-0DF65D4B8F7E}"/>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R5: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75FF55D-6F68-1C94-00FA-90BF2E93E124}"/>
              </a:ext>
            </a:extLst>
          </p:cNvPr>
          <p:cNvGraphicFramePr>
            <a:graphicFrameLocks noGrp="1"/>
          </p:cNvGraphicFramePr>
          <p:nvPr>
            <p:extLst>
              <p:ext uri="{D42A27DB-BD31-4B8C-83A1-F6EECF244321}">
                <p14:modId xmlns:p14="http://schemas.microsoft.com/office/powerpoint/2010/main" val="641143782"/>
              </p:ext>
            </p:extLst>
          </p:nvPr>
        </p:nvGraphicFramePr>
        <p:xfrm>
          <a:off x="321373" y="913587"/>
          <a:ext cx="9235222" cy="4797316"/>
        </p:xfrm>
        <a:graphic>
          <a:graphicData uri="http://schemas.openxmlformats.org/drawingml/2006/table">
            <a:tbl>
              <a:tblPr>
                <a:tableStyleId>{5C22544A-7EE6-4342-B048-85BDC9FD1C3A}</a:tableStyleId>
              </a:tblPr>
              <a:tblGrid>
                <a:gridCol w="6938071">
                  <a:extLst>
                    <a:ext uri="{9D8B030D-6E8A-4147-A177-3AD203B41FA5}">
                      <a16:colId xmlns:a16="http://schemas.microsoft.com/office/drawing/2014/main" val="1774170124"/>
                    </a:ext>
                  </a:extLst>
                </a:gridCol>
                <a:gridCol w="2297151">
                  <a:extLst>
                    <a:ext uri="{9D8B030D-6E8A-4147-A177-3AD203B41FA5}">
                      <a16:colId xmlns:a16="http://schemas.microsoft.com/office/drawing/2014/main" val="417674631"/>
                    </a:ext>
                  </a:extLst>
                </a:gridCol>
              </a:tblGrid>
              <a:tr h="427355">
                <a:tc>
                  <a:txBody>
                    <a:bodyPr/>
                    <a:lstStyle/>
                    <a:p>
                      <a:pPr algn="ctr" fontAlgn="ctr"/>
                      <a:r>
                        <a:rPr lang="en-GB" sz="1400" b="1" i="0" u="none" strike="noStrike" dirty="0">
                          <a:solidFill>
                            <a:schemeClr val="bg1"/>
                          </a:solidFill>
                          <a:effectLst/>
                          <a:latin typeface="Aptos" panose="020B0004020202020204" pitchFamily="34" charset="0"/>
                        </a:rPr>
                        <a:t>Question</a:t>
                      </a:r>
                    </a:p>
                  </a:txBody>
                  <a:tcPr marL="6350" marR="6350" marT="6350" marB="0" anchor="ctr">
                    <a:solidFill>
                      <a:srgbClr val="CAC4E2"/>
                    </a:solidFill>
                  </a:tcPr>
                </a:tc>
                <a:tc>
                  <a:txBody>
                    <a:bodyPr/>
                    <a:lstStyle/>
                    <a:p>
                      <a:pPr algn="ctr" fontAlgn="ctr"/>
                      <a:r>
                        <a:rPr lang="en-GB" sz="14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2361979383"/>
                  </a:ext>
                </a:extLst>
              </a:tr>
              <a:tr h="427355">
                <a:tc>
                  <a:txBody>
                    <a:bodyPr/>
                    <a:lstStyle/>
                    <a:p>
                      <a:pPr algn="l" fontAlgn="ctr"/>
                      <a:r>
                        <a:rPr lang="en-GB" sz="1400" b="0" i="0" u="none" strike="noStrike" dirty="0">
                          <a:solidFill>
                            <a:schemeClr val="bg1"/>
                          </a:solidFill>
                          <a:effectLst/>
                          <a:latin typeface="Aptos" panose="020B0004020202020204" pitchFamily="34" charset="0"/>
                        </a:rPr>
                        <a:t>1. Where on the meander is the river current slowest?</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inside bend</a:t>
                      </a:r>
                    </a:p>
                  </a:txBody>
                  <a:tcPr marL="6350" marR="6350" marT="6350" marB="0" anchor="ctr"/>
                </a:tc>
                <a:extLst>
                  <a:ext uri="{0D108BD9-81ED-4DB2-BD59-A6C34878D82A}">
                    <a16:rowId xmlns:a16="http://schemas.microsoft.com/office/drawing/2014/main" val="941403700"/>
                  </a:ext>
                </a:extLst>
              </a:tr>
              <a:tr h="389255">
                <a:tc>
                  <a:txBody>
                    <a:bodyPr/>
                    <a:lstStyle/>
                    <a:p>
                      <a:pPr algn="l" fontAlgn="ctr"/>
                      <a:r>
                        <a:rPr lang="en-GB" sz="1400" b="0" i="0" u="none" strike="noStrike" dirty="0">
                          <a:solidFill>
                            <a:schemeClr val="bg1"/>
                          </a:solidFill>
                          <a:effectLst/>
                          <a:latin typeface="Aptos" panose="020B0004020202020204" pitchFamily="34" charset="0"/>
                        </a:rPr>
                        <a:t>2. What type of erosion involves the river moving across the land?</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lateral erosion</a:t>
                      </a:r>
                    </a:p>
                  </a:txBody>
                  <a:tcPr marL="6350" marR="6350" marT="6350" marB="0" anchor="ctr"/>
                </a:tc>
                <a:extLst>
                  <a:ext uri="{0D108BD9-81ED-4DB2-BD59-A6C34878D82A}">
                    <a16:rowId xmlns:a16="http://schemas.microsoft.com/office/drawing/2014/main" val="2471718191"/>
                  </a:ext>
                </a:extLst>
              </a:tr>
              <a:tr h="400050">
                <a:tc>
                  <a:txBody>
                    <a:bodyPr/>
                    <a:lstStyle/>
                    <a:p>
                      <a:pPr algn="l" fontAlgn="ctr"/>
                      <a:r>
                        <a:rPr lang="en-GB" sz="1400" b="0" i="0" u="none" strike="noStrike" dirty="0">
                          <a:solidFill>
                            <a:schemeClr val="bg1"/>
                          </a:solidFill>
                          <a:effectLst/>
                          <a:latin typeface="Aptos" panose="020B0004020202020204" pitchFamily="34" charset="0"/>
                        </a:rPr>
                        <a:t>3. Which course of the river are floodplains and levees found in?</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the lower course</a:t>
                      </a:r>
                    </a:p>
                  </a:txBody>
                  <a:tcPr marL="6350" marR="6350" marT="6350" marB="0" anchor="ctr"/>
                </a:tc>
                <a:extLst>
                  <a:ext uri="{0D108BD9-81ED-4DB2-BD59-A6C34878D82A}">
                    <a16:rowId xmlns:a16="http://schemas.microsoft.com/office/drawing/2014/main" val="365274180"/>
                  </a:ext>
                </a:extLst>
              </a:tr>
              <a:tr h="408305">
                <a:tc>
                  <a:txBody>
                    <a:bodyPr/>
                    <a:lstStyle/>
                    <a:p>
                      <a:pPr algn="l" fontAlgn="ctr"/>
                      <a:r>
                        <a:rPr lang="en-GB" sz="1400" b="0" i="0" u="none" strike="noStrike" dirty="0">
                          <a:solidFill>
                            <a:schemeClr val="bg1"/>
                          </a:solidFill>
                          <a:effectLst/>
                          <a:latin typeface="Aptos" panose="020B0004020202020204" pitchFamily="34" charset="0"/>
                        </a:rPr>
                        <a:t>4. Which river process is responsible for the formation of floodplains and levees?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deposition</a:t>
                      </a:r>
                    </a:p>
                  </a:txBody>
                  <a:tcPr marL="6350" marR="6350" marT="6350" marB="0" anchor="ctr"/>
                </a:tc>
                <a:extLst>
                  <a:ext uri="{0D108BD9-81ED-4DB2-BD59-A6C34878D82A}">
                    <a16:rowId xmlns:a16="http://schemas.microsoft.com/office/drawing/2014/main" val="3067067412"/>
                  </a:ext>
                </a:extLst>
              </a:tr>
              <a:tr h="389255">
                <a:tc>
                  <a:txBody>
                    <a:bodyPr/>
                    <a:lstStyle/>
                    <a:p>
                      <a:pPr algn="l" fontAlgn="ctr"/>
                      <a:r>
                        <a:rPr lang="en-GB" sz="1400" b="0" i="0" u="none" strike="noStrike" dirty="0">
                          <a:solidFill>
                            <a:schemeClr val="bg1"/>
                          </a:solidFill>
                          <a:effectLst/>
                          <a:latin typeface="Aptos" panose="020B0004020202020204" pitchFamily="34" charset="0"/>
                        </a:rPr>
                        <a:t>5. Heavy material builds up in layers on the riverbanks, creating…</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levees</a:t>
                      </a:r>
                    </a:p>
                  </a:txBody>
                  <a:tcPr marL="6350" marR="6350" marT="6350" marB="0" anchor="ctr"/>
                </a:tc>
                <a:extLst>
                  <a:ext uri="{0D108BD9-81ED-4DB2-BD59-A6C34878D82A}">
                    <a16:rowId xmlns:a16="http://schemas.microsoft.com/office/drawing/2014/main" val="267139246"/>
                  </a:ext>
                </a:extLst>
              </a:tr>
              <a:tr h="446405">
                <a:tc>
                  <a:txBody>
                    <a:bodyPr/>
                    <a:lstStyle/>
                    <a:p>
                      <a:pPr algn="l" fontAlgn="ctr"/>
                      <a:r>
                        <a:rPr lang="en-GB" sz="1400" b="0" i="0" u="none" strike="noStrike" dirty="0">
                          <a:solidFill>
                            <a:schemeClr val="bg1"/>
                          </a:solidFill>
                          <a:effectLst/>
                          <a:latin typeface="Aptos" panose="020B0004020202020204" pitchFamily="34" charset="0"/>
                        </a:rPr>
                        <a:t>6. Levees are made from a build-up of…</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sediment</a:t>
                      </a:r>
                    </a:p>
                  </a:txBody>
                  <a:tcPr marL="6350" marR="6350" marT="6350" marB="0" anchor="ctr"/>
                </a:tc>
                <a:extLst>
                  <a:ext uri="{0D108BD9-81ED-4DB2-BD59-A6C34878D82A}">
                    <a16:rowId xmlns:a16="http://schemas.microsoft.com/office/drawing/2014/main" val="3213523647"/>
                  </a:ext>
                </a:extLst>
              </a:tr>
              <a:tr h="427355">
                <a:tc>
                  <a:txBody>
                    <a:bodyPr/>
                    <a:lstStyle/>
                    <a:p>
                      <a:pPr algn="l" fontAlgn="ctr"/>
                      <a:r>
                        <a:rPr lang="en-GB" sz="1400" b="0" i="0" u="none" strike="noStrike" dirty="0">
                          <a:solidFill>
                            <a:schemeClr val="bg1"/>
                          </a:solidFill>
                          <a:effectLst/>
                          <a:latin typeface="Aptos" panose="020B0004020202020204" pitchFamily="34" charset="0"/>
                        </a:rPr>
                        <a:t>7. What is the sediment transported by a river collectively known as?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river load</a:t>
                      </a:r>
                    </a:p>
                  </a:txBody>
                  <a:tcPr marL="6350" marR="6350" marT="6350" marB="0" anchor="ctr"/>
                </a:tc>
                <a:extLst>
                  <a:ext uri="{0D108BD9-81ED-4DB2-BD59-A6C34878D82A}">
                    <a16:rowId xmlns:a16="http://schemas.microsoft.com/office/drawing/2014/main" val="2948424554"/>
                  </a:ext>
                </a:extLst>
              </a:tr>
              <a:tr h="457200">
                <a:tc>
                  <a:txBody>
                    <a:bodyPr/>
                    <a:lstStyle/>
                    <a:p>
                      <a:pPr algn="l" fontAlgn="ctr"/>
                      <a:r>
                        <a:rPr lang="en-GB" sz="1400" b="0" i="0" u="none" strike="noStrike" dirty="0">
                          <a:solidFill>
                            <a:schemeClr val="bg1"/>
                          </a:solidFill>
                          <a:effectLst/>
                          <a:latin typeface="Aptos" panose="020B0004020202020204" pitchFamily="34" charset="0"/>
                        </a:rPr>
                        <a:t>8. The finest material the river is carrying is transported in…</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suspension and solution</a:t>
                      </a:r>
                    </a:p>
                  </a:txBody>
                  <a:tcPr marL="6350" marR="6350" marT="6350" marB="0" anchor="ctr"/>
                </a:tc>
                <a:extLst>
                  <a:ext uri="{0D108BD9-81ED-4DB2-BD59-A6C34878D82A}">
                    <a16:rowId xmlns:a16="http://schemas.microsoft.com/office/drawing/2014/main" val="1675331561"/>
                  </a:ext>
                </a:extLst>
              </a:tr>
              <a:tr h="475220">
                <a:tc>
                  <a:txBody>
                    <a:bodyPr/>
                    <a:lstStyle/>
                    <a:p>
                      <a:pPr algn="l" fontAlgn="ctr"/>
                      <a:r>
                        <a:rPr lang="en-GB" sz="1400" b="0" i="0" u="none" strike="noStrike" dirty="0">
                          <a:solidFill>
                            <a:schemeClr val="bg1"/>
                          </a:solidFill>
                          <a:effectLst/>
                          <a:latin typeface="Aptos" panose="020B0004020202020204" pitchFamily="34" charset="0"/>
                        </a:rPr>
                        <a:t>9. During a flooding event, the material the river is carrying is...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deposited on the land</a:t>
                      </a:r>
                    </a:p>
                  </a:txBody>
                  <a:tcPr marL="6350" marR="6350" marT="6350" marB="0" anchor="ctr"/>
                </a:tc>
                <a:extLst>
                  <a:ext uri="{0D108BD9-81ED-4DB2-BD59-A6C34878D82A}">
                    <a16:rowId xmlns:a16="http://schemas.microsoft.com/office/drawing/2014/main" val="3537747952"/>
                  </a:ext>
                </a:extLst>
              </a:tr>
              <a:tr h="549561">
                <a:tc>
                  <a:txBody>
                    <a:bodyPr/>
                    <a:lstStyle/>
                    <a:p>
                      <a:pPr algn="l" fontAlgn="ctr"/>
                      <a:r>
                        <a:rPr lang="en-GB" sz="1400" b="0" i="0" u="none" strike="noStrike" dirty="0">
                          <a:solidFill>
                            <a:schemeClr val="bg1"/>
                          </a:solidFill>
                          <a:effectLst/>
                          <a:latin typeface="Aptos" panose="020B0004020202020204" pitchFamily="34" charset="0"/>
                        </a:rPr>
                        <a:t>10. The heaviest material the river has transported is deposited…</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closest to the riverbanks</a:t>
                      </a:r>
                    </a:p>
                  </a:txBody>
                  <a:tcPr marL="6350" marR="6350" marT="6350" marB="0" anchor="ctr"/>
                </a:tc>
                <a:extLst>
                  <a:ext uri="{0D108BD9-81ED-4DB2-BD59-A6C34878D82A}">
                    <a16:rowId xmlns:a16="http://schemas.microsoft.com/office/drawing/2014/main" val="1710662330"/>
                  </a:ext>
                </a:extLst>
              </a:tr>
            </a:tbl>
          </a:graphicData>
        </a:graphic>
      </p:graphicFrame>
    </p:spTree>
    <p:extLst>
      <p:ext uri="{BB962C8B-B14F-4D97-AF65-F5344CB8AC3E}">
        <p14:creationId xmlns:p14="http://schemas.microsoft.com/office/powerpoint/2010/main" val="31550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6E44EE-A735-5349-2FF3-31B1AC0BB540}"/>
              </a:ext>
            </a:extLst>
          </p:cNvPr>
          <p:cNvGraphicFramePr>
            <a:graphicFrameLocks noGrp="1"/>
          </p:cNvGraphicFramePr>
          <p:nvPr>
            <p:extLst>
              <p:ext uri="{D42A27DB-BD31-4B8C-83A1-F6EECF244321}">
                <p14:modId xmlns:p14="http://schemas.microsoft.com/office/powerpoint/2010/main" val="879331871"/>
              </p:ext>
            </p:extLst>
          </p:nvPr>
        </p:nvGraphicFramePr>
        <p:xfrm>
          <a:off x="250199" y="972949"/>
          <a:ext cx="9405602" cy="4758808"/>
        </p:xfrm>
        <a:graphic>
          <a:graphicData uri="http://schemas.openxmlformats.org/drawingml/2006/table">
            <a:tbl>
              <a:tblPr>
                <a:tableStyleId>{5C22544A-7EE6-4342-B048-85BDC9FD1C3A}</a:tableStyleId>
              </a:tblPr>
              <a:tblGrid>
                <a:gridCol w="7455293">
                  <a:extLst>
                    <a:ext uri="{9D8B030D-6E8A-4147-A177-3AD203B41FA5}">
                      <a16:colId xmlns:a16="http://schemas.microsoft.com/office/drawing/2014/main" val="3912019238"/>
                    </a:ext>
                  </a:extLst>
                </a:gridCol>
                <a:gridCol w="1950309">
                  <a:extLst>
                    <a:ext uri="{9D8B030D-6E8A-4147-A177-3AD203B41FA5}">
                      <a16:colId xmlns:a16="http://schemas.microsoft.com/office/drawing/2014/main" val="1142111088"/>
                    </a:ext>
                  </a:extLst>
                </a:gridCol>
              </a:tblGrid>
              <a:tr h="165795">
                <a:tc>
                  <a:txBody>
                    <a:bodyPr/>
                    <a:lstStyle/>
                    <a:p>
                      <a:pPr algn="ctr" fontAlgn="ctr"/>
                      <a:r>
                        <a:rPr lang="en-GB" sz="1600" u="none" strike="noStrike">
                          <a:solidFill>
                            <a:schemeClr val="bg1"/>
                          </a:solidFill>
                          <a:effectLst/>
                        </a:rPr>
                        <a:t>Question</a:t>
                      </a:r>
                      <a:endParaRPr lang="en-GB" sz="1600" b="1" i="0" u="none" strike="noStrike">
                        <a:solidFill>
                          <a:schemeClr val="bg1"/>
                        </a:solidFill>
                        <a:effectLst/>
                        <a:latin typeface="Aptos" panose="020B0004020202020204" pitchFamily="34" charset="0"/>
                      </a:endParaRPr>
                    </a:p>
                  </a:txBody>
                  <a:tcPr marL="3128" marR="3128" marT="3128" marB="0" anchor="ctr">
                    <a:solidFill>
                      <a:schemeClr val="accent1">
                        <a:lumMod val="60000"/>
                        <a:lumOff val="40000"/>
                      </a:schemeClr>
                    </a:solidFill>
                  </a:tcPr>
                </a:tc>
                <a:tc>
                  <a:txBody>
                    <a:bodyPr/>
                    <a:lstStyle/>
                    <a:p>
                      <a:pPr algn="ctr" fontAlgn="ctr"/>
                      <a:r>
                        <a:rPr lang="en-GB" sz="1600" u="none" strike="noStrike">
                          <a:solidFill>
                            <a:schemeClr val="bg1"/>
                          </a:solidFill>
                          <a:effectLst/>
                        </a:rPr>
                        <a:t>Correct answer</a:t>
                      </a:r>
                      <a:endParaRPr lang="en-GB" sz="1600" b="1" i="0" u="none" strike="noStrike">
                        <a:solidFill>
                          <a:schemeClr val="bg1"/>
                        </a:solidFill>
                        <a:effectLst/>
                        <a:latin typeface="Aptos" panose="020B0004020202020204" pitchFamily="34" charset="0"/>
                      </a:endParaRPr>
                    </a:p>
                  </a:txBody>
                  <a:tcPr marL="3128" marR="3128" marT="3128" marB="0" anchor="ctr">
                    <a:solidFill>
                      <a:schemeClr val="accent1">
                        <a:lumMod val="60000"/>
                        <a:lumOff val="40000"/>
                      </a:schemeClr>
                    </a:solidFill>
                  </a:tcPr>
                </a:tc>
                <a:extLst>
                  <a:ext uri="{0D108BD9-81ED-4DB2-BD59-A6C34878D82A}">
                    <a16:rowId xmlns:a16="http://schemas.microsoft.com/office/drawing/2014/main" val="494520243"/>
                  </a:ext>
                </a:extLst>
              </a:tr>
              <a:tr h="357067">
                <a:tc>
                  <a:txBody>
                    <a:bodyPr/>
                    <a:lstStyle/>
                    <a:p>
                      <a:pPr marL="342900" indent="-342900" algn="l" fontAlgn="ctr">
                        <a:buAutoNum type="arabicPeriod"/>
                      </a:pPr>
                      <a:r>
                        <a:rPr lang="en-GB" sz="1400" u="none" strike="noStrike">
                          <a:solidFill>
                            <a:schemeClr val="bg1"/>
                          </a:solidFill>
                          <a:effectLst/>
                        </a:rPr>
                        <a:t>What do geographers call a drawing of a particular area such as a city, a country or a continent represented on a flat surface?</a:t>
                      </a:r>
                    </a:p>
                    <a:p>
                      <a:pPr marL="342900" indent="-342900" algn="l" fontAlgn="ctr">
                        <a:buAutoNum type="arabicPeriod"/>
                      </a:pP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map</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90393312"/>
                  </a:ext>
                </a:extLst>
              </a:tr>
              <a:tr h="153282">
                <a:tc>
                  <a:txBody>
                    <a:bodyPr/>
                    <a:lstStyle/>
                    <a:p>
                      <a:pPr algn="l" fontAlgn="ctr"/>
                      <a:r>
                        <a:rPr lang="en-GB" sz="1400" u="none" strike="noStrike">
                          <a:solidFill>
                            <a:schemeClr val="bg1"/>
                          </a:solidFill>
                          <a:effectLst/>
                        </a:rPr>
                        <a:t>2. What tool is used on a map to identify specific features or symbols?</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a key</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1143103737"/>
                  </a:ext>
                </a:extLst>
              </a:tr>
              <a:tr h="153282">
                <a:tc>
                  <a:txBody>
                    <a:bodyPr/>
                    <a:lstStyle/>
                    <a:p>
                      <a:pPr algn="l" fontAlgn="ctr"/>
                      <a:r>
                        <a:rPr lang="en-GB" sz="1400" u="none" strike="noStrike">
                          <a:solidFill>
                            <a:schemeClr val="bg1"/>
                          </a:solidFill>
                          <a:effectLst/>
                        </a:rPr>
                        <a:t>3. What scale map would display continents and oceans?</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global</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581271246"/>
                  </a:ext>
                </a:extLst>
              </a:tr>
              <a:tr h="153282">
                <a:tc>
                  <a:txBody>
                    <a:bodyPr/>
                    <a:lstStyle/>
                    <a:p>
                      <a:pPr algn="l" fontAlgn="ctr"/>
                      <a:r>
                        <a:rPr lang="en-GB" sz="1400" u="none" strike="noStrike">
                          <a:solidFill>
                            <a:schemeClr val="bg1"/>
                          </a:solidFill>
                          <a:effectLst/>
                        </a:rPr>
                        <a:t>4. What type of maps could mountains appear on?</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physical</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609953874"/>
                  </a:ext>
                </a:extLst>
              </a:tr>
              <a:tr h="228359">
                <a:tc>
                  <a:txBody>
                    <a:bodyPr/>
                    <a:lstStyle/>
                    <a:p>
                      <a:pPr algn="l" fontAlgn="ctr"/>
                      <a:r>
                        <a:rPr lang="en-GB" sz="1400" u="none" strike="noStrike">
                          <a:solidFill>
                            <a:schemeClr val="bg1"/>
                          </a:solidFill>
                          <a:effectLst/>
                        </a:rPr>
                        <a:t>5. What are the four compass directions on a four-point compass rose?</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north, south, east, west</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788277697"/>
                  </a:ext>
                </a:extLst>
              </a:tr>
              <a:tr h="153282">
                <a:tc>
                  <a:txBody>
                    <a:bodyPr/>
                    <a:lstStyle/>
                    <a:p>
                      <a:pPr algn="l" fontAlgn="ctr"/>
                      <a:r>
                        <a:rPr lang="en-GB" sz="1400" u="none" strike="noStrike">
                          <a:solidFill>
                            <a:schemeClr val="bg1"/>
                          </a:solidFill>
                          <a:effectLst/>
                        </a:rPr>
                        <a:t>6. On an OS map, what are the numbers on the vertical axis called?</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northings</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368696751"/>
                  </a:ext>
                </a:extLst>
              </a:tr>
              <a:tr h="153282">
                <a:tc>
                  <a:txBody>
                    <a:bodyPr/>
                    <a:lstStyle/>
                    <a:p>
                      <a:pPr algn="l" fontAlgn="ctr"/>
                      <a:r>
                        <a:rPr lang="en-GB" sz="1400" u="none" strike="noStrike">
                          <a:solidFill>
                            <a:schemeClr val="bg1"/>
                          </a:solidFill>
                          <a:effectLst/>
                        </a:rPr>
                        <a:t>7. On an OS map, what are the numbers on the horizontal axis called?</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eastings</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371121310"/>
                  </a:ext>
                </a:extLst>
              </a:tr>
              <a:tr h="159539">
                <a:tc>
                  <a:txBody>
                    <a:bodyPr/>
                    <a:lstStyle/>
                    <a:p>
                      <a:pPr algn="l" fontAlgn="ctr"/>
                      <a:r>
                        <a:rPr lang="en-GB" sz="1400" u="none" strike="noStrike">
                          <a:solidFill>
                            <a:schemeClr val="bg1"/>
                          </a:solidFill>
                          <a:effectLst/>
                        </a:rPr>
                        <a:t>8. Why do OS maps have grid squares?</a:t>
                      </a: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They allow you to identify a specific area on a map.</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656328617"/>
                  </a:ext>
                </a:extLst>
              </a:tr>
              <a:tr h="228359">
                <a:tc>
                  <a:txBody>
                    <a:bodyPr/>
                    <a:lstStyle/>
                    <a:p>
                      <a:pPr algn="l" fontAlgn="ctr"/>
                      <a:r>
                        <a:rPr lang="en-GB" sz="1400" u="none" strike="noStrike">
                          <a:solidFill>
                            <a:schemeClr val="bg1"/>
                          </a:solidFill>
                          <a:effectLst/>
                        </a:rPr>
                        <a:t>9. What is the main rule to remember when reading grid references?</a:t>
                      </a: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Along the corridor and then up the stairs.</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219492845"/>
                  </a:ext>
                </a:extLst>
              </a:tr>
              <a:tr h="230805">
                <a:tc>
                  <a:txBody>
                    <a:bodyPr/>
                    <a:lstStyle/>
                    <a:p>
                      <a:pPr algn="l" fontAlgn="ctr"/>
                      <a:r>
                        <a:rPr lang="en-GB" sz="1400" u="none" strike="noStrike">
                          <a:solidFill>
                            <a:schemeClr val="bg1"/>
                          </a:solidFill>
                          <a:effectLst/>
                        </a:rPr>
                        <a:t>10. What are contour lines used for on 2D maps?</a:t>
                      </a: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to show height of land</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854083756"/>
                  </a:ext>
                </a:extLst>
              </a:tr>
            </a:tbl>
          </a:graphicData>
        </a:graphic>
      </p:graphicFrame>
      <p:sp>
        <p:nvSpPr>
          <p:cNvPr id="3" name="Title 7">
            <a:extLst>
              <a:ext uri="{FF2B5EF4-FFF2-40B4-BE49-F238E27FC236}">
                <a16:creationId xmlns:a16="http://schemas.microsoft.com/office/drawing/2014/main" id="{C67A2F57-1708-5345-DA0E-5D1E5233D44A}"/>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G1: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554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A9C95-FC6F-FB12-2A5E-7CD3E360B0C3}"/>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3946BFAA-6D87-769A-3DBA-372D5838E0F3}"/>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R6: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5A1D3A6-A730-49EA-1199-BBAE16E09CA7}"/>
              </a:ext>
            </a:extLst>
          </p:cNvPr>
          <p:cNvGraphicFramePr>
            <a:graphicFrameLocks noGrp="1"/>
          </p:cNvGraphicFramePr>
          <p:nvPr>
            <p:extLst>
              <p:ext uri="{D42A27DB-BD31-4B8C-83A1-F6EECF244321}">
                <p14:modId xmlns:p14="http://schemas.microsoft.com/office/powerpoint/2010/main" val="3908595327"/>
              </p:ext>
            </p:extLst>
          </p:nvPr>
        </p:nvGraphicFramePr>
        <p:xfrm>
          <a:off x="321373" y="913587"/>
          <a:ext cx="9235222" cy="4865896"/>
        </p:xfrm>
        <a:graphic>
          <a:graphicData uri="http://schemas.openxmlformats.org/drawingml/2006/table">
            <a:tbl>
              <a:tblPr>
                <a:tableStyleId>{5C22544A-7EE6-4342-B048-85BDC9FD1C3A}</a:tableStyleId>
              </a:tblPr>
              <a:tblGrid>
                <a:gridCol w="6938071">
                  <a:extLst>
                    <a:ext uri="{9D8B030D-6E8A-4147-A177-3AD203B41FA5}">
                      <a16:colId xmlns:a16="http://schemas.microsoft.com/office/drawing/2014/main" val="1774170124"/>
                    </a:ext>
                  </a:extLst>
                </a:gridCol>
                <a:gridCol w="2297151">
                  <a:extLst>
                    <a:ext uri="{9D8B030D-6E8A-4147-A177-3AD203B41FA5}">
                      <a16:colId xmlns:a16="http://schemas.microsoft.com/office/drawing/2014/main" val="417674631"/>
                    </a:ext>
                  </a:extLst>
                </a:gridCol>
              </a:tblGrid>
              <a:tr h="427355">
                <a:tc>
                  <a:txBody>
                    <a:bodyPr/>
                    <a:lstStyle/>
                    <a:p>
                      <a:pPr algn="ctr" fontAlgn="ctr"/>
                      <a:r>
                        <a:rPr lang="en-GB" sz="1400" b="1" i="0" u="none" strike="noStrike" dirty="0">
                          <a:solidFill>
                            <a:schemeClr val="bg1"/>
                          </a:solidFill>
                          <a:effectLst/>
                          <a:latin typeface="Aptos" panose="020B0004020202020204" pitchFamily="34" charset="0"/>
                        </a:rPr>
                        <a:t>Question</a:t>
                      </a:r>
                    </a:p>
                  </a:txBody>
                  <a:tcPr marL="6350" marR="6350" marT="6350" marB="0" anchor="ctr">
                    <a:solidFill>
                      <a:srgbClr val="CAC4E2"/>
                    </a:solidFill>
                  </a:tcPr>
                </a:tc>
                <a:tc>
                  <a:txBody>
                    <a:bodyPr/>
                    <a:lstStyle/>
                    <a:p>
                      <a:pPr algn="ctr" fontAlgn="ctr"/>
                      <a:r>
                        <a:rPr lang="en-GB" sz="1400" b="1" i="0" u="none" strike="noStrike" dirty="0">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2361979383"/>
                  </a:ext>
                </a:extLst>
              </a:tr>
              <a:tr h="427355">
                <a:tc>
                  <a:txBody>
                    <a:bodyPr/>
                    <a:lstStyle/>
                    <a:p>
                      <a:pPr algn="l" fontAlgn="ctr"/>
                      <a:r>
                        <a:rPr lang="en-GB" sz="1400" b="0" i="0" u="none" strike="noStrike" dirty="0">
                          <a:solidFill>
                            <a:schemeClr val="bg1"/>
                          </a:solidFill>
                          <a:effectLst/>
                          <a:latin typeface="Aptos" panose="020B0004020202020204" pitchFamily="34" charset="0"/>
                        </a:rPr>
                        <a:t>1. To help pay for the damage caused by flooding, homes and businesses have…</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insurance</a:t>
                      </a:r>
                    </a:p>
                  </a:txBody>
                  <a:tcPr marL="6350" marR="6350" marT="6350" marB="0" anchor="ctr"/>
                </a:tc>
                <a:extLst>
                  <a:ext uri="{0D108BD9-81ED-4DB2-BD59-A6C34878D82A}">
                    <a16:rowId xmlns:a16="http://schemas.microsoft.com/office/drawing/2014/main" val="941403700"/>
                  </a:ext>
                </a:extLst>
              </a:tr>
              <a:tr h="389255">
                <a:tc>
                  <a:txBody>
                    <a:bodyPr/>
                    <a:lstStyle/>
                    <a:p>
                      <a:pPr algn="l" fontAlgn="ctr"/>
                      <a:r>
                        <a:rPr lang="en-GB" sz="1400" b="0" i="0" u="none" strike="noStrike" dirty="0">
                          <a:solidFill>
                            <a:schemeClr val="bg1"/>
                          </a:solidFill>
                          <a:effectLst/>
                          <a:latin typeface="Aptos" panose="020B0004020202020204" pitchFamily="34" charset="0"/>
                        </a:rPr>
                        <a:t>2. Where are the impacts of flooding often more severe?</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in remote areas of some countries</a:t>
                      </a:r>
                    </a:p>
                  </a:txBody>
                  <a:tcPr marL="6350" marR="6350" marT="6350" marB="0" anchor="ctr"/>
                </a:tc>
                <a:extLst>
                  <a:ext uri="{0D108BD9-81ED-4DB2-BD59-A6C34878D82A}">
                    <a16:rowId xmlns:a16="http://schemas.microsoft.com/office/drawing/2014/main" val="2471718191"/>
                  </a:ext>
                </a:extLst>
              </a:tr>
              <a:tr h="400050">
                <a:tc>
                  <a:txBody>
                    <a:bodyPr/>
                    <a:lstStyle/>
                    <a:p>
                      <a:pPr algn="l" fontAlgn="ctr"/>
                      <a:r>
                        <a:rPr lang="en-GB" sz="1400" b="0" i="0" u="none" strike="noStrike" dirty="0">
                          <a:solidFill>
                            <a:schemeClr val="bg1"/>
                          </a:solidFill>
                          <a:effectLst/>
                          <a:latin typeface="Aptos" panose="020B0004020202020204" pitchFamily="34" charset="0"/>
                        </a:rPr>
                        <a:t>3. What strategy of flood management involves blocking part of the river channel?</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a dam</a:t>
                      </a:r>
                    </a:p>
                  </a:txBody>
                  <a:tcPr marL="6350" marR="6350" marT="6350" marB="0" anchor="ctr"/>
                </a:tc>
                <a:extLst>
                  <a:ext uri="{0D108BD9-81ED-4DB2-BD59-A6C34878D82A}">
                    <a16:rowId xmlns:a16="http://schemas.microsoft.com/office/drawing/2014/main" val="365274180"/>
                  </a:ext>
                </a:extLst>
              </a:tr>
              <a:tr h="408305">
                <a:tc>
                  <a:txBody>
                    <a:bodyPr/>
                    <a:lstStyle/>
                    <a:p>
                      <a:pPr algn="l" fontAlgn="ctr"/>
                      <a:r>
                        <a:rPr lang="en-GB" sz="1400" b="0" i="0" u="none" strike="noStrike" dirty="0">
                          <a:solidFill>
                            <a:schemeClr val="bg1"/>
                          </a:solidFill>
                          <a:effectLst/>
                          <a:latin typeface="Aptos" panose="020B0004020202020204" pitchFamily="34" charset="0"/>
                        </a:rPr>
                        <a:t>4. What strategy of flood management involves removing sediment from the bed of the river to make it deeper?</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dredging</a:t>
                      </a:r>
                    </a:p>
                  </a:txBody>
                  <a:tcPr marL="6350" marR="6350" marT="6350" marB="0" anchor="ctr"/>
                </a:tc>
                <a:extLst>
                  <a:ext uri="{0D108BD9-81ED-4DB2-BD59-A6C34878D82A}">
                    <a16:rowId xmlns:a16="http://schemas.microsoft.com/office/drawing/2014/main" val="3067067412"/>
                  </a:ext>
                </a:extLst>
              </a:tr>
              <a:tr h="389255">
                <a:tc>
                  <a:txBody>
                    <a:bodyPr/>
                    <a:lstStyle/>
                    <a:p>
                      <a:pPr algn="l" fontAlgn="ctr"/>
                      <a:r>
                        <a:rPr lang="en-GB" sz="1400" b="0" i="0" u="none" strike="noStrike" dirty="0">
                          <a:solidFill>
                            <a:schemeClr val="bg1"/>
                          </a:solidFill>
                          <a:effectLst/>
                          <a:latin typeface="Aptos" panose="020B0004020202020204" pitchFamily="34" charset="0"/>
                        </a:rPr>
                        <a:t>5. What strategy of flood management involves planting trees to increase interception?</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afforestation</a:t>
                      </a:r>
                    </a:p>
                  </a:txBody>
                  <a:tcPr marL="6350" marR="6350" marT="6350" marB="0" anchor="ctr"/>
                </a:tc>
                <a:extLst>
                  <a:ext uri="{0D108BD9-81ED-4DB2-BD59-A6C34878D82A}">
                    <a16:rowId xmlns:a16="http://schemas.microsoft.com/office/drawing/2014/main" val="267139246"/>
                  </a:ext>
                </a:extLst>
              </a:tr>
              <a:tr h="446405">
                <a:tc>
                  <a:txBody>
                    <a:bodyPr/>
                    <a:lstStyle/>
                    <a:p>
                      <a:pPr algn="l" fontAlgn="ctr"/>
                      <a:r>
                        <a:rPr lang="en-GB" sz="1400" b="0" i="0" u="none" strike="noStrike" dirty="0">
                          <a:solidFill>
                            <a:schemeClr val="bg1"/>
                          </a:solidFill>
                          <a:effectLst/>
                          <a:latin typeface="Aptos" panose="020B0004020202020204" pitchFamily="34" charset="0"/>
                        </a:rPr>
                        <a:t>6. What strategy of flood management involves measuring changes in the river flow?</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monitoring and prediction</a:t>
                      </a:r>
                    </a:p>
                  </a:txBody>
                  <a:tcPr marL="6350" marR="6350" marT="6350" marB="0" anchor="ctr"/>
                </a:tc>
                <a:extLst>
                  <a:ext uri="{0D108BD9-81ED-4DB2-BD59-A6C34878D82A}">
                    <a16:rowId xmlns:a16="http://schemas.microsoft.com/office/drawing/2014/main" val="3213523647"/>
                  </a:ext>
                </a:extLst>
              </a:tr>
              <a:tr h="427355">
                <a:tc>
                  <a:txBody>
                    <a:bodyPr/>
                    <a:lstStyle/>
                    <a:p>
                      <a:pPr algn="l" fontAlgn="ctr"/>
                      <a:r>
                        <a:rPr lang="en-GB" sz="1400" b="0" i="0" u="none" strike="noStrike" dirty="0">
                          <a:solidFill>
                            <a:schemeClr val="bg1"/>
                          </a:solidFill>
                          <a:effectLst/>
                          <a:latin typeface="Aptos" panose="020B0004020202020204" pitchFamily="34" charset="0"/>
                        </a:rPr>
                        <a:t>7. What continent is Bangladesh in?</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Asia</a:t>
                      </a:r>
                    </a:p>
                  </a:txBody>
                  <a:tcPr marL="6350" marR="6350" marT="6350" marB="0" anchor="ctr"/>
                </a:tc>
                <a:extLst>
                  <a:ext uri="{0D108BD9-81ED-4DB2-BD59-A6C34878D82A}">
                    <a16:rowId xmlns:a16="http://schemas.microsoft.com/office/drawing/2014/main" val="2948424554"/>
                  </a:ext>
                </a:extLst>
              </a:tr>
              <a:tr h="457200">
                <a:tc>
                  <a:txBody>
                    <a:bodyPr/>
                    <a:lstStyle/>
                    <a:p>
                      <a:pPr algn="l" fontAlgn="ctr"/>
                      <a:r>
                        <a:rPr lang="en-GB" sz="1400" b="0" i="0" u="none" strike="noStrike" dirty="0">
                          <a:solidFill>
                            <a:schemeClr val="bg1"/>
                          </a:solidFill>
                          <a:effectLst/>
                          <a:latin typeface="Aptos" panose="020B0004020202020204" pitchFamily="34" charset="0"/>
                        </a:rPr>
                        <a:t>8. What is the capital of Bangladesh?</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Dhaka</a:t>
                      </a:r>
                    </a:p>
                  </a:txBody>
                  <a:tcPr marL="6350" marR="6350" marT="6350" marB="0" anchor="ctr"/>
                </a:tc>
                <a:extLst>
                  <a:ext uri="{0D108BD9-81ED-4DB2-BD59-A6C34878D82A}">
                    <a16:rowId xmlns:a16="http://schemas.microsoft.com/office/drawing/2014/main" val="1675331561"/>
                  </a:ext>
                </a:extLst>
              </a:tr>
              <a:tr h="475220">
                <a:tc>
                  <a:txBody>
                    <a:bodyPr/>
                    <a:lstStyle/>
                    <a:p>
                      <a:pPr algn="l" fontAlgn="ctr"/>
                      <a:r>
                        <a:rPr lang="en-GB" sz="1400" b="0" i="0" u="none" strike="noStrike" dirty="0">
                          <a:solidFill>
                            <a:schemeClr val="bg1"/>
                          </a:solidFill>
                          <a:effectLst/>
                          <a:latin typeface="Aptos" panose="020B0004020202020204" pitchFamily="34" charset="0"/>
                        </a:rPr>
                        <a:t>9. Bangladesh is located at the …………… of the Ganges and Brahmaputra rivers.</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mouth</a:t>
                      </a:r>
                    </a:p>
                  </a:txBody>
                  <a:tcPr marL="6350" marR="6350" marT="6350" marB="0" anchor="ctr"/>
                </a:tc>
                <a:extLst>
                  <a:ext uri="{0D108BD9-81ED-4DB2-BD59-A6C34878D82A}">
                    <a16:rowId xmlns:a16="http://schemas.microsoft.com/office/drawing/2014/main" val="3537747952"/>
                  </a:ext>
                </a:extLst>
              </a:tr>
              <a:tr h="549561">
                <a:tc>
                  <a:txBody>
                    <a:bodyPr/>
                    <a:lstStyle/>
                    <a:p>
                      <a:pPr algn="l" fontAlgn="ctr"/>
                      <a:r>
                        <a:rPr lang="en-GB" sz="1400" b="0" i="0" u="none" strike="noStrike" dirty="0">
                          <a:solidFill>
                            <a:schemeClr val="bg1"/>
                          </a:solidFill>
                          <a:effectLst/>
                          <a:latin typeface="Aptos" panose="020B0004020202020204" pitchFamily="34" charset="0"/>
                        </a:rPr>
                        <a:t>10. Bangladesh meets the ……………… to the south.</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Bay of Bengal</a:t>
                      </a:r>
                    </a:p>
                  </a:txBody>
                  <a:tcPr marL="6350" marR="6350" marT="6350" marB="0" anchor="ctr"/>
                </a:tc>
                <a:extLst>
                  <a:ext uri="{0D108BD9-81ED-4DB2-BD59-A6C34878D82A}">
                    <a16:rowId xmlns:a16="http://schemas.microsoft.com/office/drawing/2014/main" val="1710662330"/>
                  </a:ext>
                </a:extLst>
              </a:tr>
            </a:tbl>
          </a:graphicData>
        </a:graphic>
      </p:graphicFrame>
    </p:spTree>
    <p:extLst>
      <p:ext uri="{BB962C8B-B14F-4D97-AF65-F5344CB8AC3E}">
        <p14:creationId xmlns:p14="http://schemas.microsoft.com/office/powerpoint/2010/main" val="45750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8B6B-7DB0-BD89-6696-F6E6588B6B12}"/>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00AC18AD-ACB4-C293-73D7-10860A37F4E7}"/>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W</a:t>
            </a:r>
            <a:r>
              <a:rPr lang="en-US" b="1" spc="100" dirty="0">
                <a:solidFill>
                  <a:schemeClr val="bg1"/>
                </a:solidFill>
                <a:effectLst/>
                <a:latin typeface="Abeezee"/>
                <a:ea typeface="Andika"/>
                <a:cs typeface="Andika"/>
              </a:rPr>
              <a:t>1: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3F984B53-9E18-3D46-B480-34E3FC3542FF}"/>
              </a:ext>
            </a:extLst>
          </p:cNvPr>
          <p:cNvGraphicFramePr>
            <a:graphicFrameLocks noGrp="1"/>
          </p:cNvGraphicFramePr>
          <p:nvPr>
            <p:extLst>
              <p:ext uri="{D42A27DB-BD31-4B8C-83A1-F6EECF244321}">
                <p14:modId xmlns:p14="http://schemas.microsoft.com/office/powerpoint/2010/main" val="325877514"/>
              </p:ext>
            </p:extLst>
          </p:nvPr>
        </p:nvGraphicFramePr>
        <p:xfrm>
          <a:off x="226140" y="848691"/>
          <a:ext cx="9313281" cy="5160618"/>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Which employment industry does farming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primary industry</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Which employment industry does dentistry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tertiary industry</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Which employment industry does mining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primary industry</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Which employment industry does building design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quaternary industry</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Which employment industry does shoe making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secondary industry</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Which employment industry does an electrician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tertiary industry</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Which employment industry does car manufacturing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secondary industry</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Which employment industry does an astronaut fit into?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quaternary industry</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What is the term for machines doing the jobs that once required humans?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mechanisation</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Which industry were most jobs available in during the industrial revolution?</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secondary industry</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97218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5AD4D-99A7-8930-340E-99B0291C4706}"/>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EAC46DE6-2844-1C8C-3B65-9343994F175B}"/>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W2</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DBA3B25-6839-9AAE-6CAC-F5EAEDD4B249}"/>
              </a:ext>
            </a:extLst>
          </p:cNvPr>
          <p:cNvGraphicFramePr>
            <a:graphicFrameLocks noGrp="1"/>
          </p:cNvGraphicFramePr>
          <p:nvPr>
            <p:extLst>
              <p:ext uri="{D42A27DB-BD31-4B8C-83A1-F6EECF244321}">
                <p14:modId xmlns:p14="http://schemas.microsoft.com/office/powerpoint/2010/main" val="3439068585"/>
              </p:ext>
            </p:extLst>
          </p:nvPr>
        </p:nvGraphicFramePr>
        <p:xfrm>
          <a:off x="296359" y="914148"/>
          <a:ext cx="9313281" cy="5513678"/>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How does technology affect the production of goods and services?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It makes it easier and cheaper.</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In which sectors are fewer jobs needed when the UK imports more goods from other countries due to increased trade?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primary and secondary industries</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What sectors do high levels of education in the UK create opportunities for people to work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A wide variety of jobs.</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Why are there now more jobs in shops, entertainment, leisure and tourism in the UK?</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 Higher disposable income.</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What is the term for services provided using tax earnings for healthcare, education and policing?</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public services</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In which sectors could people find more jobs when they moved from rural areas to towns and cities?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schools, hospitals and shops</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Most people in the UK work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service sector jobs</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The amount of people working in each industry across the UK is…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Affected by the human and physical features of each area.</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Where is the number of people working in the quaternary sector greatest?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urban areas than rural areas</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Where is the number of people working in the primary sector greatest?</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rural areas than urban areas</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821594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D8F41-CBE9-568A-EF8F-F0AB3E99ABDB}"/>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8E423831-E6EC-35CC-BB7B-FBA4BC52CF65}"/>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W3</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E70C1D2-2277-8369-97BD-17CE7EA3F79D}"/>
              </a:ext>
            </a:extLst>
          </p:cNvPr>
          <p:cNvGraphicFramePr>
            <a:graphicFrameLocks noGrp="1"/>
          </p:cNvGraphicFramePr>
          <p:nvPr>
            <p:extLst>
              <p:ext uri="{D42A27DB-BD31-4B8C-83A1-F6EECF244321}">
                <p14:modId xmlns:p14="http://schemas.microsoft.com/office/powerpoint/2010/main" val="3852661714"/>
              </p:ext>
            </p:extLst>
          </p:nvPr>
        </p:nvGraphicFramePr>
        <p:xfrm>
          <a:off x="296359" y="914148"/>
          <a:ext cx="9313281" cy="5369854"/>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Why are large factories more common on the edges of towns and cities?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They need good transport links to move goods.</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In areas with large tourist industries, many people work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restaurants, hotels, shops and entertainment</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Tax earnings from businesses and workers can be spent on public services, what sort of impact does this have?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social and economic impact</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How do industries affect people, the economy and the environment?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positively and negatively</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Industries can affect the migration paths of wildlife, what sort of impact is this?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environmental impact</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Industries can create new technologies and products which make people’s lives better, what sort of impact is this?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social impact</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Is the abundance of natural resources a human or physical factor?</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physical</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Is infrastructure for trade a human or physical factor?</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human</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Is the availability of machinery a human or physical factor?</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human</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Is soil fertility a human or physical factor?</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physical</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92618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DF7DF-520E-7DF6-BD58-838951A3C522}"/>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D93430ED-F627-B3C2-EC38-9515F92A5A61}"/>
              </a:ext>
            </a:extLst>
          </p:cNvPr>
          <p:cNvSpPr txBox="1">
            <a:spLocks/>
          </p:cNvSpPr>
          <p:nvPr/>
        </p:nvSpPr>
        <p:spPr>
          <a:xfrm>
            <a:off x="464637" y="1068679"/>
            <a:ext cx="8742556" cy="1975604"/>
          </a:xfrm>
          <a:prstGeom prst="rect">
            <a:avLst/>
          </a:prstGeom>
          <a:solidFill>
            <a:schemeClr val="accent1">
              <a:lumMod val="20000"/>
              <a:lumOff val="80000"/>
            </a:schemeClr>
          </a:solidFill>
        </p:spPr>
        <p:txBody>
          <a:bodyPr vert="horz" wrap="square" lIns="91440" tIns="45720" rIns="91440" bIns="45720" rtlCol="0" anchor="ctr">
            <a:noAutofit/>
          </a:bodyPr>
          <a:lstStyle/>
          <a:p>
            <a:pPr algn="ctr">
              <a:lnSpc>
                <a:spcPct val="107000"/>
              </a:lnSpc>
              <a:spcAft>
                <a:spcPts val="800"/>
              </a:spcAft>
            </a:pPr>
            <a:r>
              <a:rPr lang="en-US" sz="3200" b="1" spc="100" dirty="0">
                <a:solidFill>
                  <a:schemeClr val="bg1"/>
                </a:solidFill>
                <a:effectLst/>
                <a:latin typeface="Abeezee"/>
                <a:ea typeface="Andika"/>
                <a:cs typeface="Andika"/>
              </a:rPr>
              <a:t>Geography Core Knowledge Booklet</a:t>
            </a:r>
            <a:endParaRPr lang="en-GB" sz="1200" dirty="0">
              <a:solidFill>
                <a:schemeClr val="bg1"/>
              </a:solidFill>
              <a:effectLst/>
              <a:latin typeface="Abeezee"/>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62CE255-BD37-FEAB-C33E-FB2A95C10961}"/>
              </a:ext>
            </a:extLst>
          </p:cNvPr>
          <p:cNvSpPr txBox="1"/>
          <p:nvPr/>
        </p:nvSpPr>
        <p:spPr>
          <a:xfrm>
            <a:off x="122663" y="211873"/>
            <a:ext cx="2330605" cy="523220"/>
          </a:xfrm>
          <a:prstGeom prst="rect">
            <a:avLst/>
          </a:prstGeom>
          <a:noFill/>
        </p:spPr>
        <p:txBody>
          <a:bodyPr wrap="square" rtlCol="0">
            <a:spAutoFit/>
          </a:bodyPr>
          <a:lstStyle/>
          <a:p>
            <a:r>
              <a:rPr lang="en-GB" sz="2800" dirty="0">
                <a:solidFill>
                  <a:schemeClr val="bg1"/>
                </a:solidFill>
              </a:rPr>
              <a:t>Summer term</a:t>
            </a:r>
          </a:p>
        </p:txBody>
      </p:sp>
      <p:graphicFrame>
        <p:nvGraphicFramePr>
          <p:cNvPr id="6" name="Table 5">
            <a:extLst>
              <a:ext uri="{FF2B5EF4-FFF2-40B4-BE49-F238E27FC236}">
                <a16:creationId xmlns:a16="http://schemas.microsoft.com/office/drawing/2014/main" id="{5D97AA39-94E0-EF52-CB04-8C7848AEBB09}"/>
              </a:ext>
            </a:extLst>
          </p:cNvPr>
          <p:cNvGraphicFramePr>
            <a:graphicFrameLocks noGrp="1"/>
          </p:cNvGraphicFramePr>
          <p:nvPr>
            <p:extLst>
              <p:ext uri="{D42A27DB-BD31-4B8C-83A1-F6EECF244321}">
                <p14:modId xmlns:p14="http://schemas.microsoft.com/office/powerpoint/2010/main" val="362838067"/>
              </p:ext>
            </p:extLst>
          </p:nvPr>
        </p:nvGraphicFramePr>
        <p:xfrm>
          <a:off x="464637" y="3216532"/>
          <a:ext cx="8742558" cy="1466502"/>
        </p:xfrm>
        <a:graphic>
          <a:graphicData uri="http://schemas.openxmlformats.org/drawingml/2006/table">
            <a:tbl>
              <a:tblPr firstRow="1" bandRow="1">
                <a:tableStyleId>{BC89EF96-8CEA-46FF-86C4-4CE0E7609802}</a:tableStyleId>
              </a:tblPr>
              <a:tblGrid>
                <a:gridCol w="4371279">
                  <a:extLst>
                    <a:ext uri="{9D8B030D-6E8A-4147-A177-3AD203B41FA5}">
                      <a16:colId xmlns:a16="http://schemas.microsoft.com/office/drawing/2014/main" val="3221006937"/>
                    </a:ext>
                  </a:extLst>
                </a:gridCol>
                <a:gridCol w="4371279">
                  <a:extLst>
                    <a:ext uri="{9D8B030D-6E8A-4147-A177-3AD203B41FA5}">
                      <a16:colId xmlns:a16="http://schemas.microsoft.com/office/drawing/2014/main" val="1076409870"/>
                    </a:ext>
                  </a:extLst>
                </a:gridCol>
              </a:tblGrid>
              <a:tr h="733251">
                <a:tc>
                  <a:txBody>
                    <a:bodyPr/>
                    <a:lstStyle/>
                    <a:p>
                      <a:r>
                        <a:rPr lang="en-GB" sz="2000" dirty="0">
                          <a:solidFill>
                            <a:schemeClr val="bg1"/>
                          </a:solidFill>
                        </a:rPr>
                        <a:t>Unit 5: World of Work</a:t>
                      </a:r>
                    </a:p>
                  </a:txBody>
                  <a:tcPr/>
                </a:tc>
                <a:tc>
                  <a:txBody>
                    <a:bodyPr/>
                    <a:lstStyle/>
                    <a:p>
                      <a:r>
                        <a:rPr lang="en-GB" sz="2000" b="1" dirty="0">
                          <a:solidFill>
                            <a:schemeClr val="bg1"/>
                          </a:solidFill>
                        </a:rPr>
                        <a:t>W4 and W5.</a:t>
                      </a:r>
                    </a:p>
                  </a:txBody>
                  <a:tcPr/>
                </a:tc>
                <a:extLst>
                  <a:ext uri="{0D108BD9-81ED-4DB2-BD59-A6C34878D82A}">
                    <a16:rowId xmlns:a16="http://schemas.microsoft.com/office/drawing/2014/main" val="885204140"/>
                  </a:ext>
                </a:extLst>
              </a:tr>
              <a:tr h="733251">
                <a:tc>
                  <a:txBody>
                    <a:bodyPr/>
                    <a:lstStyle/>
                    <a:p>
                      <a:r>
                        <a:rPr lang="en-GB" sz="2000" b="1" dirty="0">
                          <a:solidFill>
                            <a:schemeClr val="bg1"/>
                          </a:solidFill>
                        </a:rPr>
                        <a:t>Unit 6: The Middle East</a:t>
                      </a:r>
                    </a:p>
                  </a:txBody>
                  <a:tcPr/>
                </a:tc>
                <a:tc>
                  <a:txBody>
                    <a:bodyPr/>
                    <a:lstStyle/>
                    <a:p>
                      <a:r>
                        <a:rPr lang="en-GB" sz="2000" b="1" dirty="0">
                          <a:solidFill>
                            <a:schemeClr val="bg1"/>
                          </a:solidFill>
                        </a:rPr>
                        <a:t>M1, M2, M3 and M4.</a:t>
                      </a:r>
                    </a:p>
                  </a:txBody>
                  <a:tcPr/>
                </a:tc>
                <a:extLst>
                  <a:ext uri="{0D108BD9-81ED-4DB2-BD59-A6C34878D82A}">
                    <a16:rowId xmlns:a16="http://schemas.microsoft.com/office/drawing/2014/main" val="523886294"/>
                  </a:ext>
                </a:extLst>
              </a:tr>
            </a:tbl>
          </a:graphicData>
        </a:graphic>
      </p:graphicFrame>
      <p:grpSp>
        <p:nvGrpSpPr>
          <p:cNvPr id="7" name="Group 6">
            <a:extLst>
              <a:ext uri="{FF2B5EF4-FFF2-40B4-BE49-F238E27FC236}">
                <a16:creationId xmlns:a16="http://schemas.microsoft.com/office/drawing/2014/main" id="{855EF9C9-33E5-FF67-BB92-6EB6E4A3A175}"/>
              </a:ext>
            </a:extLst>
          </p:cNvPr>
          <p:cNvGrpSpPr/>
          <p:nvPr/>
        </p:nvGrpSpPr>
        <p:grpSpPr>
          <a:xfrm>
            <a:off x="7950820" y="192065"/>
            <a:ext cx="1702416" cy="1249650"/>
            <a:chOff x="4069964" y="1546359"/>
            <a:chExt cx="1600200" cy="1143001"/>
          </a:xfrm>
        </p:grpSpPr>
        <p:pic>
          <p:nvPicPr>
            <p:cNvPr id="8" name="Graphic 7">
              <a:extLst>
                <a:ext uri="{FF2B5EF4-FFF2-40B4-BE49-F238E27FC236}">
                  <a16:creationId xmlns:a16="http://schemas.microsoft.com/office/drawing/2014/main" id="{B6AAACA3-ABC6-2365-7C97-2B09CD0008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9964" y="1546360"/>
              <a:ext cx="1600200" cy="1143000"/>
            </a:xfrm>
            <a:prstGeom prst="rect">
              <a:avLst/>
            </a:prstGeom>
          </p:spPr>
        </p:pic>
        <p:sp>
          <p:nvSpPr>
            <p:cNvPr id="9" name="TextBox 8">
              <a:extLst>
                <a:ext uri="{FF2B5EF4-FFF2-40B4-BE49-F238E27FC236}">
                  <a16:creationId xmlns:a16="http://schemas.microsoft.com/office/drawing/2014/main" id="{EED6B7FB-20BD-08A9-B572-6A17E24C60DF}"/>
                </a:ext>
              </a:extLst>
            </p:cNvPr>
            <p:cNvSpPr txBox="1"/>
            <p:nvPr/>
          </p:nvSpPr>
          <p:spPr>
            <a:xfrm rot="16200000">
              <a:off x="3683697" y="1974262"/>
              <a:ext cx="1143001" cy="287195"/>
            </a:xfrm>
            <a:prstGeom prst="rect">
              <a:avLst/>
            </a:prstGeom>
            <a:noFill/>
          </p:spPr>
          <p:txBody>
            <a:bodyPr wrap="square">
              <a:spAutoFit/>
            </a:bodyPr>
            <a:lstStyle/>
            <a:p>
              <a:pPr marL="0" marR="0" lvl="0" indent="0" algn="ctr" defTabSz="457200" rtl="0" eaLnBrk="1" fontAlgn="auto" latinLnBrk="0" hangingPunct="1">
                <a:lnSpc>
                  <a:spcPts val="1600"/>
                </a:lnSpc>
                <a:spcBef>
                  <a:spcPts val="0"/>
                </a:spcBef>
                <a:spcAft>
                  <a:spcPts val="60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mj-lt"/>
                  <a:ea typeface="Roboto" panose="02000000000000000000" pitchFamily="2" charset="0"/>
                  <a:cs typeface="+mn-lt"/>
                </a:rPr>
                <a:t>Geography</a:t>
              </a:r>
            </a:p>
          </p:txBody>
        </p:sp>
      </p:grpSp>
    </p:spTree>
    <p:extLst>
      <p:ext uri="{BB962C8B-B14F-4D97-AF65-F5344CB8AC3E}">
        <p14:creationId xmlns:p14="http://schemas.microsoft.com/office/powerpoint/2010/main" val="408291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DA1C-ED70-5016-79D0-71224FF14842}"/>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B59FA9AE-6693-7AB1-6E53-C1BE4F171274}"/>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W4</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B26FC29-DC7C-11D8-A054-DC0ECDE28006}"/>
              </a:ext>
            </a:extLst>
          </p:cNvPr>
          <p:cNvGraphicFramePr>
            <a:graphicFrameLocks noGrp="1"/>
          </p:cNvGraphicFramePr>
          <p:nvPr>
            <p:extLst>
              <p:ext uri="{D42A27DB-BD31-4B8C-83A1-F6EECF244321}">
                <p14:modId xmlns:p14="http://schemas.microsoft.com/office/powerpoint/2010/main" val="3310107731"/>
              </p:ext>
            </p:extLst>
          </p:nvPr>
        </p:nvGraphicFramePr>
        <p:xfrm>
          <a:off x="296359" y="831852"/>
          <a:ext cx="9313281" cy="5444463"/>
        </p:xfrm>
        <a:graphic>
          <a:graphicData uri="http://schemas.openxmlformats.org/drawingml/2006/table">
            <a:tbl>
              <a:tblPr>
                <a:tableStyleId>{5C22544A-7EE6-4342-B048-85BDC9FD1C3A}</a:tableStyleId>
              </a:tblPr>
              <a:tblGrid>
                <a:gridCol w="6271709">
                  <a:extLst>
                    <a:ext uri="{9D8B030D-6E8A-4147-A177-3AD203B41FA5}">
                      <a16:colId xmlns:a16="http://schemas.microsoft.com/office/drawing/2014/main" val="2503987504"/>
                    </a:ext>
                  </a:extLst>
                </a:gridCol>
                <a:gridCol w="3041572">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What effect do trade blocs have on trade for participating countries?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They make trade easier.</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What do trade blocs allow participating countries to do?</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Work closely together.</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What effect do tariffs have on trade?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They make trade more expensive.</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What is one way in which tariffs are used by countries?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Encourage people to buy things made in that country.</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How does access to good quality transport infrastructure affect trade?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Reducing the time and cost of moving goods.</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How does good communication infrastructure affect trade?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Allowing things to be bought and sold quickly and effectively.</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How does challenging relief affect trade?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Increasing transport costs and making road building difficult.</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Why might landlocked countries  find trading goods more difficult?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Goods may need to pass through other countries to reach a port.</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Countries with a large primary sector are likely to…</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Export more raw materials which have a lower value.</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How can money earnt from exporting goods and services helps countries develop?</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Money can be spent on education, infrastructure and innovation.</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283154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5AF2F-EF43-54F9-BC21-8A7234C20048}"/>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D708BE28-A739-E779-CDCB-52235E0860E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W5</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93EA90B-8627-EEE1-C8FD-43335A77EC0E}"/>
              </a:ext>
            </a:extLst>
          </p:cNvPr>
          <p:cNvGraphicFramePr>
            <a:graphicFrameLocks noGrp="1"/>
          </p:cNvGraphicFramePr>
          <p:nvPr>
            <p:extLst>
              <p:ext uri="{D42A27DB-BD31-4B8C-83A1-F6EECF244321}">
                <p14:modId xmlns:p14="http://schemas.microsoft.com/office/powerpoint/2010/main" val="973503588"/>
              </p:ext>
            </p:extLst>
          </p:nvPr>
        </p:nvGraphicFramePr>
        <p:xfrm>
          <a:off x="296359" y="914148"/>
          <a:ext cx="9313281" cy="5160618"/>
        </p:xfrm>
        <a:graphic>
          <a:graphicData uri="http://schemas.openxmlformats.org/drawingml/2006/table">
            <a:tbl>
              <a:tblPr>
                <a:tableStyleId>{5C22544A-7EE6-4342-B048-85BDC9FD1C3A}</a:tableStyleId>
              </a:tblPr>
              <a:tblGrid>
                <a:gridCol w="6639700">
                  <a:extLst>
                    <a:ext uri="{9D8B030D-6E8A-4147-A177-3AD203B41FA5}">
                      <a16:colId xmlns:a16="http://schemas.microsoft.com/office/drawing/2014/main" val="2503987504"/>
                    </a:ext>
                  </a:extLst>
                </a:gridCol>
                <a:gridCol w="2673581">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What hemisphere is Russia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northern</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How many time zones does Russia span?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11</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Where in Russia do the majority of the population live?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European Russia</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How is the population of Russia distributed?</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unevenly</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Which area of Russia has the harsher climate?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Siberia</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Which area of Russia has the lowest relief?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European Russia</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Which employment sector do most people in Russia work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tertiary</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What is Russia’s biggest export?</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fossil fuels</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Typically, emerging countries have larger…</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manufacturing sectors</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Typically, developing countries have larger…</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agricultural sectors</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88049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87246-181D-61BC-6992-8D83D85344E7}"/>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F1F1F397-1D58-AFCA-81FC-683079BF767C}"/>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M1: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7DE0555-7059-B9A7-8C32-26EFD31A70AF}"/>
              </a:ext>
            </a:extLst>
          </p:cNvPr>
          <p:cNvGraphicFramePr>
            <a:graphicFrameLocks noGrp="1"/>
          </p:cNvGraphicFramePr>
          <p:nvPr>
            <p:extLst>
              <p:ext uri="{D42A27DB-BD31-4B8C-83A1-F6EECF244321}">
                <p14:modId xmlns:p14="http://schemas.microsoft.com/office/powerpoint/2010/main" val="878162027"/>
              </p:ext>
            </p:extLst>
          </p:nvPr>
        </p:nvGraphicFramePr>
        <p:xfrm>
          <a:off x="296359" y="914148"/>
          <a:ext cx="9313281" cy="5474943"/>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The Middle East is made up of…</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Different countries in the same region.</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Which of these countries is not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India</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Which of these countries is in the region of The Middle East and the continent of Africa?</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Egypt</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Most countries in the region of The Middle East are located in…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Southwest Asia</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What is a colony?</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A country that is controlled by </a:t>
                      </a:r>
                      <a:r>
                        <a:rPr lang="en-GB" sz="1600" b="0" i="0" u="none" strike="noStrike" dirty="0">
                          <a:solidFill>
                            <a:schemeClr val="bg1"/>
                          </a:solidFill>
                          <a:effectLst/>
                          <a:latin typeface="Roboto" panose="02000000000000000000" pitchFamily="2" charset="0"/>
                        </a:rPr>
                        <a:t>another</a:t>
                      </a:r>
                      <a:r>
                        <a:rPr lang="en-GB" sz="1400" b="0" i="0" u="none" strike="noStrike" dirty="0">
                          <a:solidFill>
                            <a:schemeClr val="bg1"/>
                          </a:solidFill>
                          <a:effectLst/>
                          <a:latin typeface="Roboto" panose="02000000000000000000" pitchFamily="2" charset="0"/>
                        </a:rPr>
                        <a:t>.</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The British, French, Roman, Early Islamic, Ottoman and Ancient Egyptian ……………….. have impacted countries in The Middle East. </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empires</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What is the largest climate zone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hot desert </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What is the highest point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Mount Damavand </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What is the longest river in The Middle East (and world)?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 River Nile</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Where is the fertile crescent located?</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Area between the Nile, Tigris and Euphrates rivers.</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1049930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DEF1B-206B-2C92-028E-0F78818DB119}"/>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9456B2EA-3114-365F-B645-0F529D9EFF56}"/>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M2: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3C49D18-3D80-037D-A71B-CDE03D0C4FF4}"/>
              </a:ext>
            </a:extLst>
          </p:cNvPr>
          <p:cNvGraphicFramePr>
            <a:graphicFrameLocks noGrp="1"/>
          </p:cNvGraphicFramePr>
          <p:nvPr>
            <p:extLst>
              <p:ext uri="{D42A27DB-BD31-4B8C-83A1-F6EECF244321}">
                <p14:modId xmlns:p14="http://schemas.microsoft.com/office/powerpoint/2010/main" val="4048899825"/>
              </p:ext>
            </p:extLst>
          </p:nvPr>
        </p:nvGraphicFramePr>
        <p:xfrm>
          <a:off x="296359" y="914148"/>
          <a:ext cx="9313281" cy="5261583"/>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Many countries in The Middle East have large reserves of…</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fossil fuels</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The area of The Middle East covered by the Arabian Desert can be described as…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densely populated</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What aspect of Istanbul’s history has shaped its identity as a hub, connecting Europe and Asia?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trade</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Which human feature in Jordan is important for representing cultural heritage and ancient civilisations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Petra</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Why is the Suez Canal important for Egypt and the world?</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access for trade</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Which of these is a non-renewable source of energy?</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natural gas</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Which words can be used to describe non-renewable sources of energy?</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finite and not sustainable </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Which area of The Middle East has the largest reserves of crude oil?</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 Persian Gulf</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How is crude oil in the Earth’s crust accessed?</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drilling</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What is the process of removing or obtaining something from a source?</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extraction</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189223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B8381-3051-A2F1-6EFE-CEF50F58C9C3}"/>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F7A115F5-0044-4577-B8E8-3E32D42FDD0B}"/>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M3: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70C4ED7-886C-40EA-F538-8C36BD31A79C}"/>
              </a:ext>
            </a:extLst>
          </p:cNvPr>
          <p:cNvGraphicFramePr>
            <a:graphicFrameLocks noGrp="1"/>
          </p:cNvGraphicFramePr>
          <p:nvPr>
            <p:extLst>
              <p:ext uri="{D42A27DB-BD31-4B8C-83A1-F6EECF244321}">
                <p14:modId xmlns:p14="http://schemas.microsoft.com/office/powerpoint/2010/main" val="244775939"/>
              </p:ext>
            </p:extLst>
          </p:nvPr>
        </p:nvGraphicFramePr>
        <p:xfrm>
          <a:off x="296359" y="914148"/>
          <a:ext cx="9313281" cy="5160618"/>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Crude oil is versatile meaning…</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It has many uses.</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Which fuels are created using crude oil?</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petrol and diesel</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Which process involves changing crude oil into useful components? </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refining</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Which of these is a primary use of crude oil?</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refining into plastic</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What's the name for the process of getting fossil fuels from The Middle East to different places around the world?</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the supply chain</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A person or company that buys something to use is referred to as a…</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consumer</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A person or company making goods or services for sale is referred to as a…</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producer</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The amount of something producers are willing to sell is the…</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supply</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9.The supply of fossil fuels is…</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naturally limited</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The amount of something consumers are willing to buy is the…</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demand</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261176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1DF8-AE53-FEC7-6643-A99CEA4A328C}"/>
            </a:ext>
          </a:extLst>
        </p:cNvPr>
        <p:cNvGrpSpPr/>
        <p:nvPr/>
      </p:nvGrpSpPr>
      <p:grpSpPr>
        <a:xfrm>
          <a:off x="0" y="0"/>
          <a:ext cx="0" cy="0"/>
          <a:chOff x="0" y="0"/>
          <a:chExt cx="0" cy="0"/>
        </a:xfrm>
      </p:grpSpPr>
      <p:sp>
        <p:nvSpPr>
          <p:cNvPr id="5" name="Title 7">
            <a:extLst>
              <a:ext uri="{FF2B5EF4-FFF2-40B4-BE49-F238E27FC236}">
                <a16:creationId xmlns:a16="http://schemas.microsoft.com/office/drawing/2014/main" id="{5E26D1FE-6511-9AE3-86AC-A8B0459FE370}"/>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G2: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ED4B06F1-7955-9BE6-7A0E-66C3983302C3}"/>
              </a:ext>
            </a:extLst>
          </p:cNvPr>
          <p:cNvGraphicFramePr>
            <a:graphicFrameLocks noGrp="1"/>
          </p:cNvGraphicFramePr>
          <p:nvPr>
            <p:extLst>
              <p:ext uri="{D42A27DB-BD31-4B8C-83A1-F6EECF244321}">
                <p14:modId xmlns:p14="http://schemas.microsoft.com/office/powerpoint/2010/main" val="3928501470"/>
              </p:ext>
            </p:extLst>
          </p:nvPr>
        </p:nvGraphicFramePr>
        <p:xfrm>
          <a:off x="162734" y="810427"/>
          <a:ext cx="9405602" cy="5237145"/>
        </p:xfrm>
        <a:graphic>
          <a:graphicData uri="http://schemas.openxmlformats.org/drawingml/2006/table">
            <a:tbl>
              <a:tblPr>
                <a:tableStyleId>{5C22544A-7EE6-4342-B048-85BDC9FD1C3A}</a:tableStyleId>
              </a:tblPr>
              <a:tblGrid>
                <a:gridCol w="7455293">
                  <a:extLst>
                    <a:ext uri="{9D8B030D-6E8A-4147-A177-3AD203B41FA5}">
                      <a16:colId xmlns:a16="http://schemas.microsoft.com/office/drawing/2014/main" val="3912019238"/>
                    </a:ext>
                  </a:extLst>
                </a:gridCol>
                <a:gridCol w="1950309">
                  <a:extLst>
                    <a:ext uri="{9D8B030D-6E8A-4147-A177-3AD203B41FA5}">
                      <a16:colId xmlns:a16="http://schemas.microsoft.com/office/drawing/2014/main" val="1142111088"/>
                    </a:ext>
                  </a:extLst>
                </a:gridCol>
              </a:tblGrid>
              <a:tr h="298585">
                <a:tc>
                  <a:txBody>
                    <a:bodyPr/>
                    <a:lstStyle/>
                    <a:p>
                      <a:pPr algn="ctr" fontAlgn="ctr"/>
                      <a:r>
                        <a:rPr lang="en-GB" sz="1600" u="none" strike="noStrike">
                          <a:solidFill>
                            <a:schemeClr val="bg1"/>
                          </a:solidFill>
                          <a:effectLst/>
                        </a:rPr>
                        <a:t>Question</a:t>
                      </a:r>
                      <a:endParaRPr lang="en-GB" sz="1600" b="1" i="0" u="none" strike="noStrike">
                        <a:solidFill>
                          <a:schemeClr val="bg1"/>
                        </a:solidFill>
                        <a:effectLst/>
                        <a:latin typeface="Aptos" panose="020B0004020202020204" pitchFamily="34" charset="0"/>
                      </a:endParaRPr>
                    </a:p>
                  </a:txBody>
                  <a:tcPr marL="3128" marR="3128" marT="3128" marB="0" anchor="ctr">
                    <a:solidFill>
                      <a:schemeClr val="accent1">
                        <a:lumMod val="60000"/>
                        <a:lumOff val="40000"/>
                      </a:schemeClr>
                    </a:solidFill>
                  </a:tcPr>
                </a:tc>
                <a:tc>
                  <a:txBody>
                    <a:bodyPr/>
                    <a:lstStyle/>
                    <a:p>
                      <a:pPr algn="ctr" fontAlgn="ctr"/>
                      <a:r>
                        <a:rPr lang="en-GB" sz="1600" u="none" strike="noStrike">
                          <a:solidFill>
                            <a:schemeClr val="bg1"/>
                          </a:solidFill>
                          <a:effectLst/>
                        </a:rPr>
                        <a:t>Correct answer</a:t>
                      </a:r>
                      <a:endParaRPr lang="en-GB" sz="1600" b="1" i="0" u="none" strike="noStrike">
                        <a:solidFill>
                          <a:schemeClr val="bg1"/>
                        </a:solidFill>
                        <a:effectLst/>
                        <a:latin typeface="Aptos" panose="020B0004020202020204" pitchFamily="34" charset="0"/>
                      </a:endParaRPr>
                    </a:p>
                  </a:txBody>
                  <a:tcPr marL="3128" marR="3128" marT="3128" marB="0" anchor="ctr">
                    <a:solidFill>
                      <a:schemeClr val="accent1">
                        <a:lumMod val="60000"/>
                        <a:lumOff val="40000"/>
                      </a:schemeClr>
                    </a:solidFill>
                  </a:tcPr>
                </a:tc>
                <a:extLst>
                  <a:ext uri="{0D108BD9-81ED-4DB2-BD59-A6C34878D82A}">
                    <a16:rowId xmlns:a16="http://schemas.microsoft.com/office/drawing/2014/main" val="494520243"/>
                  </a:ext>
                </a:extLst>
              </a:tr>
              <a:tr h="357067">
                <a:tc>
                  <a:txBody>
                    <a:bodyPr/>
                    <a:lstStyle/>
                    <a:p>
                      <a:pPr marL="342900" marR="0" lvl="0" indent="-342900" algn="l" defTabSz="914400" rtl="0" eaLnBrk="1" fontAlgn="ctr" latinLnBrk="0" hangingPunct="1">
                        <a:lnSpc>
                          <a:spcPct val="100000"/>
                        </a:lnSpc>
                        <a:spcBef>
                          <a:spcPts val="0"/>
                        </a:spcBef>
                        <a:spcAft>
                          <a:spcPts val="0"/>
                        </a:spcAft>
                        <a:buClrTx/>
                        <a:buSzTx/>
                        <a:buFontTx/>
                        <a:buAutoNum type="arabicPeriod"/>
                        <a:tabLst/>
                        <a:defRPr/>
                      </a:pPr>
                      <a:r>
                        <a:rPr lang="en-GB" sz="1400" b="0" i="0" u="none" strike="noStrike">
                          <a:solidFill>
                            <a:schemeClr val="bg1"/>
                          </a:solidFill>
                          <a:effectLst/>
                          <a:latin typeface="Aptos" panose="020B0004020202020204" pitchFamily="34" charset="0"/>
                        </a:rPr>
                        <a:t>Name the seven continents. </a:t>
                      </a:r>
                    </a:p>
                  </a:txBody>
                  <a:tcPr marL="3128" marR="3128" marT="312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a:solidFill>
                            <a:schemeClr val="bg1"/>
                          </a:solidFill>
                          <a:effectLst/>
                        </a:rPr>
                        <a:t>North America, South America, Asia, Africa, Europe, Antarctica, Oceania</a:t>
                      </a:r>
                      <a:endParaRPr lang="en-GB" sz="1400" b="0" i="0" u="none" strike="noStrike">
                        <a:solidFill>
                          <a:schemeClr val="bg1"/>
                        </a:solidFill>
                        <a:effectLst/>
                        <a:latin typeface="Aptos" panose="020B0004020202020204" pitchFamily="34" charset="0"/>
                      </a:endParaRPr>
                    </a:p>
                    <a:p>
                      <a:pPr algn="ctr" fontAlgn="ct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90393312"/>
                  </a:ext>
                </a:extLst>
              </a:tr>
              <a:tr h="153282">
                <a:tc>
                  <a:txBody>
                    <a:bodyPr/>
                    <a:lstStyle/>
                    <a:p>
                      <a:pPr algn="l" fontAlgn="ctr"/>
                      <a:r>
                        <a:rPr lang="en-GB" sz="1400" u="none" strike="noStrike">
                          <a:solidFill>
                            <a:schemeClr val="bg1"/>
                          </a:solidFill>
                          <a:effectLst/>
                        </a:rPr>
                        <a:t>2. Name the five oceans.</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Atlantic, Pacific, Arctic, Southern, Indian</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1143103737"/>
                  </a:ext>
                </a:extLst>
              </a:tr>
              <a:tr h="153282">
                <a:tc>
                  <a:txBody>
                    <a:bodyPr/>
                    <a:lstStyle/>
                    <a:p>
                      <a:pPr algn="l" fontAlgn="ctr"/>
                      <a:r>
                        <a:rPr lang="en-GB" sz="1400" u="none" strike="noStrike">
                          <a:solidFill>
                            <a:schemeClr val="bg1"/>
                          </a:solidFill>
                          <a:effectLst/>
                        </a:rPr>
                        <a:t>3. What is the capital of Scotland?</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Edinburgh</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581271246"/>
                  </a:ext>
                </a:extLst>
              </a:tr>
              <a:tr h="153282">
                <a:tc>
                  <a:txBody>
                    <a:bodyPr/>
                    <a:lstStyle/>
                    <a:p>
                      <a:pPr algn="l" fontAlgn="ctr"/>
                      <a:r>
                        <a:rPr lang="en-GB" sz="1400" u="none" strike="noStrike">
                          <a:solidFill>
                            <a:schemeClr val="bg1"/>
                          </a:solidFill>
                          <a:effectLst/>
                        </a:rPr>
                        <a:t>4. What four countries make up the UK?</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England, Scotland, Wales and Northern Ireland</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609953874"/>
                  </a:ext>
                </a:extLst>
              </a:tr>
              <a:tr h="228359">
                <a:tc>
                  <a:txBody>
                    <a:bodyPr/>
                    <a:lstStyle/>
                    <a:p>
                      <a:pPr algn="l" fontAlgn="ctr"/>
                      <a:r>
                        <a:rPr lang="en-GB" sz="1400" u="none" strike="noStrike">
                          <a:solidFill>
                            <a:schemeClr val="bg1"/>
                          </a:solidFill>
                          <a:effectLst/>
                        </a:rPr>
                        <a:t>5. Which ocean is between the UK and USA?</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Atlantic</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788277697"/>
                  </a:ext>
                </a:extLst>
              </a:tr>
              <a:tr h="153282">
                <a:tc>
                  <a:txBody>
                    <a:bodyPr/>
                    <a:lstStyle/>
                    <a:p>
                      <a:pPr algn="l" fontAlgn="ctr"/>
                      <a:r>
                        <a:rPr lang="en-GB" sz="1400" u="none" strike="noStrike">
                          <a:solidFill>
                            <a:schemeClr val="bg1"/>
                          </a:solidFill>
                          <a:effectLst/>
                        </a:rPr>
                        <a:t>6. What are imaginary horizontal lines across the globe known as?</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latitude</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368696751"/>
                  </a:ext>
                </a:extLst>
              </a:tr>
              <a:tr h="153282">
                <a:tc>
                  <a:txBody>
                    <a:bodyPr/>
                    <a:lstStyle/>
                    <a:p>
                      <a:pPr algn="l" fontAlgn="ctr"/>
                      <a:r>
                        <a:rPr lang="en-GB" sz="1400" u="none" strike="noStrike">
                          <a:solidFill>
                            <a:schemeClr val="bg1"/>
                          </a:solidFill>
                          <a:effectLst/>
                        </a:rPr>
                        <a:t>7. What are imaginary vertical lines across the globe known as?</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longitude</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2371121310"/>
                  </a:ext>
                </a:extLst>
              </a:tr>
              <a:tr h="15953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u="none" strike="noStrike">
                          <a:solidFill>
                            <a:schemeClr val="bg1"/>
                          </a:solidFill>
                          <a:effectLst/>
                        </a:rPr>
                        <a:t>8. Which two hemispheres does the equator separate?</a:t>
                      </a: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northern and southern hemispheres</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656328617"/>
                  </a:ext>
                </a:extLst>
              </a:tr>
              <a:tr h="22835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400" u="none" strike="noStrike">
                          <a:solidFill>
                            <a:schemeClr val="bg1"/>
                          </a:solidFill>
                          <a:effectLst/>
                        </a:rPr>
                        <a:t>9. Is the equator a line of longitude or latitude?</a:t>
                      </a:r>
                      <a:endParaRPr lang="en-GB" sz="1400" b="0" i="0" u="none" strike="noStrike">
                        <a:solidFill>
                          <a:schemeClr val="bg1"/>
                        </a:solidFill>
                        <a:effectLst/>
                        <a:latin typeface="Aptos" panose="020B0004020202020204" pitchFamily="34" charset="0"/>
                      </a:endParaRPr>
                    </a:p>
                    <a:p>
                      <a:pPr algn="l" fontAlgn="ct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u="none" strike="noStrike">
                          <a:solidFill>
                            <a:schemeClr val="bg1"/>
                          </a:solidFill>
                          <a:effectLst/>
                        </a:rPr>
                        <a:t>latitude</a:t>
                      </a:r>
                      <a:endParaRPr lang="en-GB" sz="1400" b="0" i="0" u="none" strike="noStrike">
                        <a:solidFill>
                          <a:schemeClr val="bg1"/>
                        </a:solidFill>
                        <a:effectLst/>
                        <a:latin typeface="Aptos" panose="020B0004020202020204" pitchFamily="34" charset="0"/>
                      </a:endParaRPr>
                    </a:p>
                  </a:txBody>
                  <a:tcPr marL="3128" marR="3128" marT="3128" marB="0" anchor="ctr"/>
                </a:tc>
                <a:extLst>
                  <a:ext uri="{0D108BD9-81ED-4DB2-BD59-A6C34878D82A}">
                    <a16:rowId xmlns:a16="http://schemas.microsoft.com/office/drawing/2014/main" val="3219492845"/>
                  </a:ext>
                </a:extLst>
              </a:tr>
              <a:tr h="230805">
                <a:tc>
                  <a:txBody>
                    <a:bodyPr/>
                    <a:lstStyle/>
                    <a:p>
                      <a:pPr algn="l" fontAlgn="ctr"/>
                      <a:r>
                        <a:rPr lang="en-GB" sz="1400" u="none" strike="noStrike">
                          <a:solidFill>
                            <a:schemeClr val="bg1"/>
                          </a:solidFill>
                          <a:effectLst/>
                        </a:rPr>
                        <a:t>10. Which two hemispheres does the prime meridian separate? </a:t>
                      </a:r>
                      <a:endParaRPr lang="en-GB" sz="1400" b="0" i="0" u="none" strike="noStrike">
                        <a:solidFill>
                          <a:schemeClr val="bg1"/>
                        </a:solidFill>
                        <a:effectLst/>
                        <a:latin typeface="Aptos" panose="020B0004020202020204" pitchFamily="34" charset="0"/>
                      </a:endParaRPr>
                    </a:p>
                  </a:txBody>
                  <a:tcPr marL="3128" marR="3128" marT="3128" marB="0" anchor="ctr"/>
                </a:tc>
                <a:tc>
                  <a:txBody>
                    <a:bodyPr/>
                    <a:lstStyle/>
                    <a:p>
                      <a:pPr algn="ctr" fontAlgn="ctr"/>
                      <a:r>
                        <a:rPr lang="en-GB" sz="1400" b="0" i="0" u="none" strike="noStrike">
                          <a:solidFill>
                            <a:schemeClr val="bg1"/>
                          </a:solidFill>
                          <a:effectLst/>
                          <a:latin typeface="Aptos" panose="020B0004020202020204" pitchFamily="34" charset="0"/>
                        </a:rPr>
                        <a:t>Eastern and Western Hemisphere</a:t>
                      </a:r>
                    </a:p>
                  </a:txBody>
                  <a:tcPr marL="3128" marR="3128" marT="3128" marB="0" anchor="ctr"/>
                </a:tc>
                <a:extLst>
                  <a:ext uri="{0D108BD9-81ED-4DB2-BD59-A6C34878D82A}">
                    <a16:rowId xmlns:a16="http://schemas.microsoft.com/office/drawing/2014/main" val="2854083756"/>
                  </a:ext>
                </a:extLst>
              </a:tr>
            </a:tbl>
          </a:graphicData>
        </a:graphic>
      </p:graphicFrame>
    </p:spTree>
    <p:extLst>
      <p:ext uri="{BB962C8B-B14F-4D97-AF65-F5344CB8AC3E}">
        <p14:creationId xmlns:p14="http://schemas.microsoft.com/office/powerpoint/2010/main" val="1080783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DB8A2-974A-5D10-0C6D-F89B458430F6}"/>
            </a:ext>
          </a:extLst>
        </p:cNvPr>
        <p:cNvGrpSpPr/>
        <p:nvPr/>
      </p:nvGrpSpPr>
      <p:grpSpPr>
        <a:xfrm>
          <a:off x="0" y="0"/>
          <a:ext cx="0" cy="0"/>
          <a:chOff x="0" y="0"/>
          <a:chExt cx="0" cy="0"/>
        </a:xfrm>
      </p:grpSpPr>
      <p:sp>
        <p:nvSpPr>
          <p:cNvPr id="2" name="Title 7">
            <a:extLst>
              <a:ext uri="{FF2B5EF4-FFF2-40B4-BE49-F238E27FC236}">
                <a16:creationId xmlns:a16="http://schemas.microsoft.com/office/drawing/2014/main" id="{69F3F653-A04A-A2F7-29EE-165498A093B7}"/>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effectLst/>
                <a:latin typeface="Abeezee"/>
                <a:ea typeface="Andika"/>
                <a:cs typeface="Andika"/>
              </a:rPr>
              <a:t>M4: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6F2A8ABF-226B-BCDA-FD81-EEDF5253852C}"/>
              </a:ext>
            </a:extLst>
          </p:cNvPr>
          <p:cNvGraphicFramePr>
            <a:graphicFrameLocks noGrp="1"/>
          </p:cNvGraphicFramePr>
          <p:nvPr/>
        </p:nvGraphicFramePr>
        <p:xfrm>
          <a:off x="296359" y="914148"/>
          <a:ext cx="9313281" cy="5160618"/>
        </p:xfrm>
        <a:graphic>
          <a:graphicData uri="http://schemas.openxmlformats.org/drawingml/2006/table">
            <a:tbl>
              <a:tblPr>
                <a:tableStyleId>{5C22544A-7EE6-4342-B048-85BDC9FD1C3A}</a:tableStyleId>
              </a:tblPr>
              <a:tblGrid>
                <a:gridCol w="7339516">
                  <a:extLst>
                    <a:ext uri="{9D8B030D-6E8A-4147-A177-3AD203B41FA5}">
                      <a16:colId xmlns:a16="http://schemas.microsoft.com/office/drawing/2014/main" val="2503987504"/>
                    </a:ext>
                  </a:extLst>
                </a:gridCol>
                <a:gridCol w="1973765">
                  <a:extLst>
                    <a:ext uri="{9D8B030D-6E8A-4147-A177-3AD203B41FA5}">
                      <a16:colId xmlns:a16="http://schemas.microsoft.com/office/drawing/2014/main" val="2579803802"/>
                    </a:ext>
                  </a:extLst>
                </a:gridCol>
              </a:tblGrid>
              <a:tr h="488950">
                <a:tc>
                  <a:txBody>
                    <a:bodyPr/>
                    <a:lstStyle/>
                    <a:p>
                      <a:pPr algn="ctr" fontAlgn="ctr"/>
                      <a:r>
                        <a:rPr lang="en-GB" sz="1600" b="1" i="0" u="none" strike="noStrike" dirty="0">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panose="020B0004020202020204" pitchFamily="34" charset="0"/>
                        </a:rPr>
                        <a:t>Answer</a:t>
                      </a:r>
                    </a:p>
                  </a:txBody>
                  <a:tcPr marL="6350" marR="6350" marT="6350" marB="0" anchor="ctr">
                    <a:solidFill>
                      <a:srgbClr val="CAC4E2"/>
                    </a:solidFill>
                  </a:tcPr>
                </a:tc>
                <a:extLst>
                  <a:ext uri="{0D108BD9-81ED-4DB2-BD59-A6C34878D82A}">
                    <a16:rowId xmlns:a16="http://schemas.microsoft.com/office/drawing/2014/main" val="883307944"/>
                  </a:ext>
                </a:extLst>
              </a:tr>
              <a:tr h="548366">
                <a:tc>
                  <a:txBody>
                    <a:bodyPr/>
                    <a:lstStyle/>
                    <a:p>
                      <a:pPr algn="l" fontAlgn="ctr"/>
                      <a:r>
                        <a:rPr lang="en-GB" sz="1400" b="0" i="0" u="none" strike="noStrike" dirty="0">
                          <a:solidFill>
                            <a:schemeClr val="bg1"/>
                          </a:solidFill>
                          <a:effectLst/>
                          <a:latin typeface="Roboto" panose="02000000000000000000" pitchFamily="2" charset="0"/>
                        </a:rPr>
                        <a:t>1. What is the most southerly country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Yemen</a:t>
                      </a:r>
                    </a:p>
                  </a:txBody>
                  <a:tcPr marL="6350" marR="6350" marT="6350" marB="0" anchor="ctr"/>
                </a:tc>
                <a:extLst>
                  <a:ext uri="{0D108BD9-81ED-4DB2-BD59-A6C34878D82A}">
                    <a16:rowId xmlns:a16="http://schemas.microsoft.com/office/drawing/2014/main" val="672920874"/>
                  </a:ext>
                </a:extLst>
              </a:tr>
              <a:tr h="535258">
                <a:tc>
                  <a:txBody>
                    <a:bodyPr/>
                    <a:lstStyle/>
                    <a:p>
                      <a:pPr algn="l" fontAlgn="ctr"/>
                      <a:r>
                        <a:rPr lang="en-GB" sz="1400" b="0" i="0" u="none" strike="noStrike" dirty="0">
                          <a:solidFill>
                            <a:schemeClr val="bg1"/>
                          </a:solidFill>
                          <a:effectLst/>
                          <a:latin typeface="Roboto" panose="02000000000000000000" pitchFamily="2" charset="0"/>
                        </a:rPr>
                        <a:t>2. Which of these seas and gulfs does NOT border Yemen?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Persian Gulf</a:t>
                      </a:r>
                    </a:p>
                  </a:txBody>
                  <a:tcPr marL="6350" marR="6350" marT="6350" marB="0" anchor="ctr"/>
                </a:tc>
                <a:extLst>
                  <a:ext uri="{0D108BD9-81ED-4DB2-BD59-A6C34878D82A}">
                    <a16:rowId xmlns:a16="http://schemas.microsoft.com/office/drawing/2014/main" val="3815078672"/>
                  </a:ext>
                </a:extLst>
              </a:tr>
              <a:tr h="490654">
                <a:tc>
                  <a:txBody>
                    <a:bodyPr/>
                    <a:lstStyle/>
                    <a:p>
                      <a:pPr algn="l" fontAlgn="ctr"/>
                      <a:r>
                        <a:rPr lang="en-GB" sz="1400" b="0" i="0" u="none" strike="noStrike" dirty="0">
                          <a:solidFill>
                            <a:schemeClr val="bg1"/>
                          </a:solidFill>
                          <a:effectLst/>
                          <a:latin typeface="Roboto" panose="02000000000000000000" pitchFamily="2" charset="0"/>
                        </a:rPr>
                        <a:t>3. Yemen is part of the Arabian…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peninsula</a:t>
                      </a:r>
                    </a:p>
                  </a:txBody>
                  <a:tcPr marL="6350" marR="6350" marT="6350" marB="0" anchor="ctr"/>
                </a:tc>
                <a:extLst>
                  <a:ext uri="{0D108BD9-81ED-4DB2-BD59-A6C34878D82A}">
                    <a16:rowId xmlns:a16="http://schemas.microsoft.com/office/drawing/2014/main" val="3384547097"/>
                  </a:ext>
                </a:extLst>
              </a:tr>
              <a:tr h="602166">
                <a:tc>
                  <a:txBody>
                    <a:bodyPr/>
                    <a:lstStyle/>
                    <a:p>
                      <a:pPr algn="l" fontAlgn="ctr"/>
                      <a:r>
                        <a:rPr lang="en-GB" sz="1400" b="0" i="0" u="none" strike="noStrike" dirty="0">
                          <a:solidFill>
                            <a:schemeClr val="bg1"/>
                          </a:solidFill>
                          <a:effectLst/>
                          <a:latin typeface="Roboto" panose="02000000000000000000" pitchFamily="2" charset="0"/>
                        </a:rPr>
                        <a:t>4. Which body of water is found to the west of Yemen?</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Red Sea</a:t>
                      </a:r>
                    </a:p>
                  </a:txBody>
                  <a:tcPr marL="6350" marR="6350" marT="6350" marB="0" anchor="ctr"/>
                </a:tc>
                <a:extLst>
                  <a:ext uri="{0D108BD9-81ED-4DB2-BD59-A6C34878D82A}">
                    <a16:rowId xmlns:a16="http://schemas.microsoft.com/office/drawing/2014/main" val="243274251"/>
                  </a:ext>
                </a:extLst>
              </a:tr>
              <a:tr h="479502">
                <a:tc>
                  <a:txBody>
                    <a:bodyPr/>
                    <a:lstStyle/>
                    <a:p>
                      <a:pPr algn="l" fontAlgn="ctr"/>
                      <a:r>
                        <a:rPr lang="en-GB" sz="1400" b="0" i="0" u="none" strike="noStrike" dirty="0">
                          <a:solidFill>
                            <a:schemeClr val="bg1"/>
                          </a:solidFill>
                          <a:effectLst/>
                          <a:latin typeface="Roboto" panose="02000000000000000000" pitchFamily="2" charset="0"/>
                        </a:rPr>
                        <a:t>5. Which country is north of Yemen?</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Saudi Arabia</a:t>
                      </a:r>
                    </a:p>
                  </a:txBody>
                  <a:tcPr marL="6350" marR="6350" marT="6350" marB="0" anchor="ctr"/>
                </a:tc>
                <a:extLst>
                  <a:ext uri="{0D108BD9-81ED-4DB2-BD59-A6C34878D82A}">
                    <a16:rowId xmlns:a16="http://schemas.microsoft.com/office/drawing/2014/main" val="1201480589"/>
                  </a:ext>
                </a:extLst>
              </a:tr>
              <a:tr h="524107">
                <a:tc>
                  <a:txBody>
                    <a:bodyPr/>
                    <a:lstStyle/>
                    <a:p>
                      <a:pPr algn="l" fontAlgn="ctr"/>
                      <a:r>
                        <a:rPr lang="en-GB" sz="1400" b="0" i="0" u="none" strike="noStrike" dirty="0">
                          <a:solidFill>
                            <a:schemeClr val="bg1"/>
                          </a:solidFill>
                          <a:effectLst/>
                          <a:latin typeface="Roboto" panose="02000000000000000000" pitchFamily="2" charset="0"/>
                        </a:rPr>
                        <a:t>6. What is the largest climate zone in The Middle East?</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hot desert </a:t>
                      </a:r>
                    </a:p>
                  </a:txBody>
                  <a:tcPr marL="6350" marR="6350" marT="6350" marB="0" anchor="ctr"/>
                </a:tc>
                <a:extLst>
                  <a:ext uri="{0D108BD9-81ED-4DB2-BD59-A6C34878D82A}">
                    <a16:rowId xmlns:a16="http://schemas.microsoft.com/office/drawing/2014/main" val="4159092500"/>
                  </a:ext>
                </a:extLst>
              </a:tr>
              <a:tr h="332105">
                <a:tc>
                  <a:txBody>
                    <a:bodyPr/>
                    <a:lstStyle/>
                    <a:p>
                      <a:pPr algn="l" fontAlgn="ctr"/>
                      <a:r>
                        <a:rPr lang="en-GB" sz="1400" b="0" i="0" u="none" strike="noStrike" dirty="0">
                          <a:solidFill>
                            <a:schemeClr val="bg1"/>
                          </a:solidFill>
                          <a:effectLst/>
                          <a:latin typeface="Roboto" panose="02000000000000000000" pitchFamily="2" charset="0"/>
                        </a:rPr>
                        <a:t>7. What is the highest point in The Middle East?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Mount Damavand </a:t>
                      </a:r>
                    </a:p>
                  </a:txBody>
                  <a:tcPr marL="6350" marR="6350" marT="6350" marB="0" anchor="ctr"/>
                </a:tc>
                <a:extLst>
                  <a:ext uri="{0D108BD9-81ED-4DB2-BD59-A6C34878D82A}">
                    <a16:rowId xmlns:a16="http://schemas.microsoft.com/office/drawing/2014/main" val="2500669875"/>
                  </a:ext>
                </a:extLst>
              </a:tr>
              <a:tr h="476250">
                <a:tc>
                  <a:txBody>
                    <a:bodyPr/>
                    <a:lstStyle/>
                    <a:p>
                      <a:pPr algn="l" fontAlgn="ctr"/>
                      <a:r>
                        <a:rPr lang="en-GB" sz="1400" b="0" i="0" u="none" strike="noStrike" dirty="0">
                          <a:solidFill>
                            <a:schemeClr val="bg1"/>
                          </a:solidFill>
                          <a:effectLst/>
                          <a:latin typeface="Roboto" panose="02000000000000000000" pitchFamily="2" charset="0"/>
                        </a:rPr>
                        <a:t>8. What is the longest river in The Middle East (and world)? </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The River Nile</a:t>
                      </a:r>
                    </a:p>
                  </a:txBody>
                  <a:tcPr marL="6350" marR="6350" marT="6350" marB="0" anchor="ctr"/>
                </a:tc>
                <a:extLst>
                  <a:ext uri="{0D108BD9-81ED-4DB2-BD59-A6C34878D82A}">
                    <a16:rowId xmlns:a16="http://schemas.microsoft.com/office/drawing/2014/main" val="1908702879"/>
                  </a:ext>
                </a:extLst>
              </a:tr>
              <a:tr h="351155">
                <a:tc>
                  <a:txBody>
                    <a:bodyPr/>
                    <a:lstStyle/>
                    <a:p>
                      <a:pPr algn="l" fontAlgn="ctr"/>
                      <a:r>
                        <a:rPr lang="en-GB" sz="1400" b="0" i="0" u="none" strike="noStrike" dirty="0">
                          <a:solidFill>
                            <a:schemeClr val="bg1"/>
                          </a:solidFill>
                          <a:effectLst/>
                          <a:latin typeface="Roboto" panose="02000000000000000000" pitchFamily="2" charset="0"/>
                        </a:rPr>
                        <a:t>9. GNI per capita is used as an indicator of ………………… development.</a:t>
                      </a:r>
                    </a:p>
                  </a:txBody>
                  <a:tcPr marL="6350" marR="6350" marT="6350" marB="0" anchor="ctr"/>
                </a:tc>
                <a:tc>
                  <a:txBody>
                    <a:bodyPr/>
                    <a:lstStyle/>
                    <a:p>
                      <a:pPr algn="ctr" fontAlgn="ctr"/>
                      <a:r>
                        <a:rPr lang="en-GB" sz="1400" b="0" i="0" u="none" strike="noStrike">
                          <a:solidFill>
                            <a:schemeClr val="bg1"/>
                          </a:solidFill>
                          <a:effectLst/>
                          <a:latin typeface="Roboto" panose="02000000000000000000" pitchFamily="2" charset="0"/>
                        </a:rPr>
                        <a:t>economic</a:t>
                      </a:r>
                    </a:p>
                  </a:txBody>
                  <a:tcPr marL="6350" marR="6350" marT="6350" marB="0" anchor="ctr"/>
                </a:tc>
                <a:extLst>
                  <a:ext uri="{0D108BD9-81ED-4DB2-BD59-A6C34878D82A}">
                    <a16:rowId xmlns:a16="http://schemas.microsoft.com/office/drawing/2014/main" val="265201030"/>
                  </a:ext>
                </a:extLst>
              </a:tr>
              <a:tr h="332105">
                <a:tc>
                  <a:txBody>
                    <a:bodyPr/>
                    <a:lstStyle/>
                    <a:p>
                      <a:pPr algn="l" fontAlgn="ctr"/>
                      <a:r>
                        <a:rPr lang="en-GB" sz="1400" b="0" i="0" u="none" strike="noStrike" dirty="0">
                          <a:solidFill>
                            <a:schemeClr val="bg1"/>
                          </a:solidFill>
                          <a:effectLst/>
                          <a:latin typeface="Roboto" panose="02000000000000000000" pitchFamily="2" charset="0"/>
                        </a:rPr>
                        <a:t>10. Life expectancy indicates the level of ……………… in a country.</a:t>
                      </a:r>
                    </a:p>
                  </a:txBody>
                  <a:tcPr marL="6350" marR="6350" marT="6350" marB="0" anchor="ctr"/>
                </a:tc>
                <a:tc>
                  <a:txBody>
                    <a:bodyPr/>
                    <a:lstStyle/>
                    <a:p>
                      <a:pPr algn="ctr" fontAlgn="ctr"/>
                      <a:r>
                        <a:rPr lang="en-GB" sz="1400" b="0" i="0" u="none" strike="noStrike" dirty="0">
                          <a:solidFill>
                            <a:schemeClr val="bg1"/>
                          </a:solidFill>
                          <a:effectLst/>
                          <a:latin typeface="Roboto" panose="02000000000000000000" pitchFamily="2" charset="0"/>
                        </a:rPr>
                        <a:t>healthcare</a:t>
                      </a:r>
                    </a:p>
                  </a:txBody>
                  <a:tcPr marL="6350" marR="6350" marT="6350" marB="0" anchor="ctr"/>
                </a:tc>
                <a:extLst>
                  <a:ext uri="{0D108BD9-81ED-4DB2-BD59-A6C34878D82A}">
                    <a16:rowId xmlns:a16="http://schemas.microsoft.com/office/drawing/2014/main" val="2254611779"/>
                  </a:ext>
                </a:extLst>
              </a:tr>
            </a:tbl>
          </a:graphicData>
        </a:graphic>
      </p:graphicFrame>
    </p:spTree>
    <p:extLst>
      <p:ext uri="{BB962C8B-B14F-4D97-AF65-F5344CB8AC3E}">
        <p14:creationId xmlns:p14="http://schemas.microsoft.com/office/powerpoint/2010/main" val="31330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E4B82FC1-2B21-94B0-4B7D-00260D1B4439}"/>
              </a:ext>
            </a:extLst>
          </p:cNvPr>
          <p:cNvSpPr/>
          <p:nvPr/>
        </p:nvSpPr>
        <p:spPr>
          <a:xfrm>
            <a:off x="50424" y="797227"/>
            <a:ext cx="4410365"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Maps and symbols</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9" name="Text Placeholder 2">
            <a:extLst>
              <a:ext uri="{FF2B5EF4-FFF2-40B4-BE49-F238E27FC236}">
                <a16:creationId xmlns:a16="http://schemas.microsoft.com/office/drawing/2014/main" id="{3B4D9FD0-16C0-94FF-D5E4-F0CB6A04100C}"/>
              </a:ext>
            </a:extLst>
          </p:cNvPr>
          <p:cNvSpPr txBox="1">
            <a:spLocks/>
          </p:cNvSpPr>
          <p:nvPr/>
        </p:nvSpPr>
        <p:spPr>
          <a:xfrm>
            <a:off x="147639" y="1201036"/>
            <a:ext cx="4642570" cy="1058168"/>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20000"/>
              </a:lnSpc>
            </a:pPr>
            <a:r>
              <a:rPr lang="en-GB" sz="1200">
                <a:solidFill>
                  <a:prstClr val="black"/>
                </a:solidFill>
                <a:latin typeface="Abeezee" panose="020B0604020202020204" charset="0"/>
              </a:rPr>
              <a:t>OS maps use symbols to show human and physical features. Maps have a </a:t>
            </a:r>
            <a:r>
              <a:rPr lang="en-GB" sz="1200" b="1">
                <a:solidFill>
                  <a:prstClr val="black"/>
                </a:solidFill>
                <a:latin typeface="Abeezee" panose="020B0604020202020204" charset="0"/>
              </a:rPr>
              <a:t>title, labels, </a:t>
            </a:r>
            <a:r>
              <a:rPr lang="en-GB" sz="1200">
                <a:solidFill>
                  <a:prstClr val="black"/>
                </a:solidFill>
                <a:latin typeface="Abeezee" panose="020B0604020202020204" charset="0"/>
              </a:rPr>
              <a:t>a</a:t>
            </a:r>
            <a:r>
              <a:rPr lang="en-GB" sz="1200" b="1">
                <a:solidFill>
                  <a:prstClr val="black"/>
                </a:solidFill>
                <a:latin typeface="Abeezee" panose="020B0604020202020204" charset="0"/>
              </a:rPr>
              <a:t> compass rose, </a:t>
            </a:r>
            <a:r>
              <a:rPr lang="en-GB" sz="1200">
                <a:solidFill>
                  <a:prstClr val="black"/>
                </a:solidFill>
                <a:latin typeface="Abeezee" panose="020B0604020202020204" charset="0"/>
              </a:rPr>
              <a:t>a</a:t>
            </a:r>
            <a:r>
              <a:rPr lang="en-GB" sz="1200" b="1">
                <a:solidFill>
                  <a:prstClr val="black"/>
                </a:solidFill>
                <a:latin typeface="Abeezee" panose="020B0604020202020204" charset="0"/>
              </a:rPr>
              <a:t> scale </a:t>
            </a:r>
            <a:r>
              <a:rPr lang="en-GB" sz="1200">
                <a:solidFill>
                  <a:prstClr val="black"/>
                </a:solidFill>
                <a:latin typeface="Abeezee" panose="020B0604020202020204" charset="0"/>
              </a:rPr>
              <a:t>and a </a:t>
            </a:r>
            <a:r>
              <a:rPr lang="en-GB" sz="1200" b="1">
                <a:solidFill>
                  <a:prstClr val="black"/>
                </a:solidFill>
                <a:latin typeface="Abeezee" panose="020B0604020202020204" charset="0"/>
              </a:rPr>
              <a:t>key. </a:t>
            </a:r>
          </a:p>
          <a:p>
            <a:pPr>
              <a:lnSpc>
                <a:spcPct val="120000"/>
              </a:lnSpc>
            </a:pPr>
            <a:endParaRPr lang="en-GB" sz="1200">
              <a:solidFill>
                <a:prstClr val="black"/>
              </a:solidFill>
              <a:latin typeface="Abeezee" panose="020B0604020202020204" charset="0"/>
            </a:endParaRPr>
          </a:p>
        </p:txBody>
      </p:sp>
      <p:sp>
        <p:nvSpPr>
          <p:cNvPr id="10" name="Rectangle 11">
            <a:extLst>
              <a:ext uri="{FF2B5EF4-FFF2-40B4-BE49-F238E27FC236}">
                <a16:creationId xmlns:a16="http://schemas.microsoft.com/office/drawing/2014/main" id="{BF656388-68F2-6382-DEBF-8C611AF913EC}"/>
              </a:ext>
            </a:extLst>
          </p:cNvPr>
          <p:cNvSpPr/>
          <p:nvPr/>
        </p:nvSpPr>
        <p:spPr>
          <a:xfrm flipH="1">
            <a:off x="4953000" y="1174572"/>
            <a:ext cx="4902576"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3.Four-figure grid references</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11" name="Text Placeholder 2">
            <a:extLst>
              <a:ext uri="{FF2B5EF4-FFF2-40B4-BE49-F238E27FC236}">
                <a16:creationId xmlns:a16="http://schemas.microsoft.com/office/drawing/2014/main" id="{A22607FA-6DFD-FAC3-60B3-5F7EAF798BDC}"/>
              </a:ext>
            </a:extLst>
          </p:cNvPr>
          <p:cNvSpPr txBox="1">
            <a:spLocks/>
          </p:cNvSpPr>
          <p:nvPr/>
        </p:nvSpPr>
        <p:spPr>
          <a:xfrm>
            <a:off x="147640" y="4111279"/>
            <a:ext cx="4885370" cy="2134132"/>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Continent</a:t>
            </a:r>
            <a:r>
              <a:rPr lang="en-GB" sz="1200">
                <a:solidFill>
                  <a:prstClr val="black"/>
                </a:solidFill>
                <a:latin typeface="Abeezee" panose="020B0604020202020204" charset="0"/>
              </a:rPr>
              <a:t> – One of the seven large land masses on Earth</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Longitude</a:t>
            </a:r>
            <a:r>
              <a:rPr lang="en-GB" sz="1200">
                <a:solidFill>
                  <a:prstClr val="black"/>
                </a:solidFill>
                <a:latin typeface="Abeezee" panose="020B0604020202020204" charset="0"/>
              </a:rPr>
              <a:t> – The lines down the earth showing east or west</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Latitude </a:t>
            </a:r>
            <a:r>
              <a:rPr lang="en-GB" sz="1200">
                <a:solidFill>
                  <a:prstClr val="black"/>
                </a:solidFill>
                <a:latin typeface="Abeezee" panose="020B0604020202020204" charset="0"/>
              </a:rPr>
              <a:t>– The lines across the earth showing north and south</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Eastings</a:t>
            </a:r>
            <a:r>
              <a:rPr lang="en-GB" sz="1200">
                <a:solidFill>
                  <a:prstClr val="black"/>
                </a:solidFill>
                <a:latin typeface="Abeezee" panose="020B0604020202020204" charset="0"/>
              </a:rPr>
              <a:t> – The grid reference along the bottom</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Northings</a:t>
            </a:r>
            <a:r>
              <a:rPr lang="en-GB" sz="1200">
                <a:solidFill>
                  <a:prstClr val="black"/>
                </a:solidFill>
                <a:latin typeface="Abeezee" panose="020B0604020202020204" charset="0"/>
              </a:rPr>
              <a:t> – The grid reference up the side</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Contour lines </a:t>
            </a:r>
            <a:r>
              <a:rPr lang="en-GB" sz="1200">
                <a:solidFill>
                  <a:prstClr val="black"/>
                </a:solidFill>
                <a:latin typeface="Abeezee" panose="020B0604020202020204" charset="0"/>
              </a:rPr>
              <a:t>– Brown lines on a map that show height</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Relief</a:t>
            </a:r>
            <a:r>
              <a:rPr lang="en-GB" sz="1200">
                <a:solidFill>
                  <a:prstClr val="black"/>
                </a:solidFill>
                <a:latin typeface="Abeezee" panose="020B0604020202020204" charset="0"/>
              </a:rPr>
              <a:t> – The height of the land</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Topography</a:t>
            </a:r>
            <a:r>
              <a:rPr lang="en-GB" sz="1200">
                <a:solidFill>
                  <a:prstClr val="black"/>
                </a:solidFill>
                <a:latin typeface="Abeezee" panose="020B0604020202020204" charset="0"/>
              </a:rPr>
              <a:t> - The shape and physical features of an area</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Altitude</a:t>
            </a:r>
            <a:r>
              <a:rPr lang="en-GB" sz="1200">
                <a:solidFill>
                  <a:prstClr val="black"/>
                </a:solidFill>
                <a:latin typeface="Abeezee" panose="020B0604020202020204" charset="0"/>
              </a:rPr>
              <a:t> - Height above sea level (measured in metres). </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OS map </a:t>
            </a:r>
            <a:r>
              <a:rPr lang="en-GB" sz="1200">
                <a:solidFill>
                  <a:prstClr val="black"/>
                </a:solidFill>
                <a:latin typeface="Abeezee" panose="020B0604020202020204" charset="0"/>
              </a:rPr>
              <a:t>– Ordnance Survey is a map of areas of the UK</a:t>
            </a:r>
          </a:p>
        </p:txBody>
      </p:sp>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7.01 Introduction to geographical skills</a:t>
            </a:r>
            <a:endParaRPr lang="en-GB" sz="900">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7.01 – Introduction to map skills |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A1DD944-4F5B-11DA-0159-A3101001EB5E}"/>
              </a:ext>
            </a:extLst>
          </p:cNvPr>
          <p:cNvSpPr/>
          <p:nvPr/>
        </p:nvSpPr>
        <p:spPr>
          <a:xfrm>
            <a:off x="50424" y="3694814"/>
            <a:ext cx="2476208"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2. Key vocabulary</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pic>
        <p:nvPicPr>
          <p:cNvPr id="46" name="Picture 45">
            <a:extLst>
              <a:ext uri="{FF2B5EF4-FFF2-40B4-BE49-F238E27FC236}">
                <a16:creationId xmlns:a16="http://schemas.microsoft.com/office/drawing/2014/main" id="{868A097B-B03C-A844-920A-14328D9CE67D}"/>
              </a:ext>
            </a:extLst>
          </p:cNvPr>
          <p:cNvPicPr>
            <a:picLocks noChangeAspect="1"/>
          </p:cNvPicPr>
          <p:nvPr/>
        </p:nvPicPr>
        <p:blipFill>
          <a:blip r:embed="rId3"/>
          <a:stretch>
            <a:fillRect/>
          </a:stretch>
        </p:blipFill>
        <p:spPr>
          <a:xfrm>
            <a:off x="326248" y="1747413"/>
            <a:ext cx="2379669" cy="1817489"/>
          </a:xfrm>
          <a:prstGeom prst="rect">
            <a:avLst/>
          </a:prstGeom>
          <a:ln w="9525">
            <a:solidFill>
              <a:schemeClr val="bg1"/>
            </a:solidFill>
          </a:ln>
        </p:spPr>
      </p:pic>
      <p:pic>
        <p:nvPicPr>
          <p:cNvPr id="47" name="Picture 2" descr="Ordnance Survey 1:25000 Key">
            <a:extLst>
              <a:ext uri="{FF2B5EF4-FFF2-40B4-BE49-F238E27FC236}">
                <a16:creationId xmlns:a16="http://schemas.microsoft.com/office/drawing/2014/main" id="{BC7106A5-6A8F-ED45-313A-81C6A6E5F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569" y="1747413"/>
            <a:ext cx="1183472" cy="1817490"/>
          </a:xfrm>
          <a:prstGeom prst="rect">
            <a:avLst/>
          </a:prstGeom>
          <a:noFill/>
          <a:ln w="9525">
            <a:solidFill>
              <a:schemeClr val="bg1"/>
            </a:solidFill>
          </a:ln>
          <a:extLst>
            <a:ext uri="{909E8E84-426E-40DD-AFC4-6F175D3DCCD1}">
              <a14:hiddenFill xmlns:a14="http://schemas.microsoft.com/office/drawing/2010/main">
                <a:solidFill>
                  <a:srgbClr val="FFFFFF"/>
                </a:solidFill>
              </a14:hiddenFill>
            </a:ext>
          </a:extLst>
        </p:spPr>
      </p:pic>
      <p:sp>
        <p:nvSpPr>
          <p:cNvPr id="49" name="Text Placeholder 2">
            <a:extLst>
              <a:ext uri="{FF2B5EF4-FFF2-40B4-BE49-F238E27FC236}">
                <a16:creationId xmlns:a16="http://schemas.microsoft.com/office/drawing/2014/main" id="{40AD8146-E25F-64BB-A06C-79F2563A4F51}"/>
              </a:ext>
            </a:extLst>
          </p:cNvPr>
          <p:cNvSpPr txBox="1">
            <a:spLocks/>
          </p:cNvSpPr>
          <p:nvPr/>
        </p:nvSpPr>
        <p:spPr>
          <a:xfrm>
            <a:off x="4953000" y="1539234"/>
            <a:ext cx="4953000" cy="355526"/>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20000"/>
              </a:lnSpc>
            </a:pPr>
            <a:r>
              <a:rPr lang="en-US" sz="1200">
                <a:solidFill>
                  <a:schemeClr val="bg1"/>
                </a:solidFill>
                <a:latin typeface="Abeezee" panose="020B0604020202020204" charset="0"/>
              </a:rPr>
              <a:t>Four-figure grid references are used to describe locations on an OS map.</a:t>
            </a:r>
          </a:p>
        </p:txBody>
      </p:sp>
      <p:sp>
        <p:nvSpPr>
          <p:cNvPr id="50" name="TextBox 49">
            <a:extLst>
              <a:ext uri="{FF2B5EF4-FFF2-40B4-BE49-F238E27FC236}">
                <a16:creationId xmlns:a16="http://schemas.microsoft.com/office/drawing/2014/main" id="{510DFA85-0C79-380C-FB7F-B33935944E56}"/>
              </a:ext>
            </a:extLst>
          </p:cNvPr>
          <p:cNvSpPr txBox="1"/>
          <p:nvPr/>
        </p:nvSpPr>
        <p:spPr>
          <a:xfrm>
            <a:off x="4953000" y="2084295"/>
            <a:ext cx="2379669" cy="1407501"/>
          </a:xfrm>
          <a:prstGeom prst="rect">
            <a:avLst/>
          </a:prstGeom>
          <a:noFill/>
        </p:spPr>
        <p:txBody>
          <a:bodyPr wrap="square">
            <a:spAutoFit/>
          </a:bodyPr>
          <a:lstStyle/>
          <a:p>
            <a:pPr marL="252000" indent="-252000">
              <a:lnSpc>
                <a:spcPct val="120000"/>
              </a:lnSpc>
              <a:buAutoNum type="arabicPeriod"/>
            </a:pPr>
            <a:r>
              <a:rPr lang="en-US" sz="1200">
                <a:solidFill>
                  <a:schemeClr val="bg1"/>
                </a:solidFill>
                <a:latin typeface="Abeezee" panose="020B0604020202020204" charset="0"/>
                <a:cs typeface="Arial"/>
              </a:rPr>
              <a:t>Look at the bottom-left corner of the square.</a:t>
            </a:r>
          </a:p>
          <a:p>
            <a:pPr marL="252000" indent="-252000">
              <a:lnSpc>
                <a:spcPct val="120000"/>
              </a:lnSpc>
              <a:buAutoNum type="arabicPeriod"/>
            </a:pPr>
            <a:r>
              <a:rPr lang="en-US" sz="1200">
                <a:solidFill>
                  <a:schemeClr val="bg1"/>
                </a:solidFill>
                <a:latin typeface="Abeezee" panose="020B0604020202020204" charset="0"/>
                <a:cs typeface="Arial"/>
              </a:rPr>
              <a:t>Find the </a:t>
            </a:r>
            <a:r>
              <a:rPr lang="en-US" sz="1200" b="1">
                <a:solidFill>
                  <a:schemeClr val="bg1"/>
                </a:solidFill>
                <a:latin typeface="Abeezee" panose="020B0604020202020204" charset="0"/>
                <a:cs typeface="Arial"/>
              </a:rPr>
              <a:t>easting.</a:t>
            </a:r>
          </a:p>
          <a:p>
            <a:pPr marL="252000" indent="-252000">
              <a:lnSpc>
                <a:spcPct val="120000"/>
              </a:lnSpc>
              <a:buAutoNum type="arabicPeriod"/>
            </a:pPr>
            <a:r>
              <a:rPr lang="en-US" sz="1200">
                <a:solidFill>
                  <a:schemeClr val="bg1"/>
                </a:solidFill>
                <a:latin typeface="Abeezee" panose="020B0604020202020204" charset="0"/>
                <a:cs typeface="Arial"/>
              </a:rPr>
              <a:t>Find the </a:t>
            </a:r>
            <a:r>
              <a:rPr lang="en-US" sz="1200" b="1">
                <a:solidFill>
                  <a:schemeClr val="bg1"/>
                </a:solidFill>
                <a:latin typeface="Abeezee" panose="020B0604020202020204" charset="0"/>
                <a:cs typeface="Arial"/>
              </a:rPr>
              <a:t>northing.</a:t>
            </a:r>
          </a:p>
          <a:p>
            <a:pPr marL="252000" indent="-252000">
              <a:lnSpc>
                <a:spcPct val="120000"/>
              </a:lnSpc>
              <a:buAutoNum type="arabicPeriod"/>
            </a:pPr>
            <a:r>
              <a:rPr lang="en-US" sz="1200">
                <a:solidFill>
                  <a:schemeClr val="bg1"/>
                </a:solidFill>
                <a:latin typeface="Abeezee" panose="020B0604020202020204" charset="0"/>
                <a:cs typeface="Arial"/>
              </a:rPr>
              <a:t>Write down the four-figure grid reference.</a:t>
            </a:r>
          </a:p>
        </p:txBody>
      </p:sp>
      <p:pic>
        <p:nvPicPr>
          <p:cNvPr id="52" name="Picture 51">
            <a:extLst>
              <a:ext uri="{FF2B5EF4-FFF2-40B4-BE49-F238E27FC236}">
                <a16:creationId xmlns:a16="http://schemas.microsoft.com/office/drawing/2014/main" id="{82A3AACC-6A29-2B55-8FA5-90F5C077D702}"/>
              </a:ext>
            </a:extLst>
          </p:cNvPr>
          <p:cNvPicPr>
            <a:picLocks noChangeAspect="1"/>
          </p:cNvPicPr>
          <p:nvPr/>
        </p:nvPicPr>
        <p:blipFill>
          <a:blip r:embed="rId5"/>
          <a:stretch>
            <a:fillRect/>
          </a:stretch>
        </p:blipFill>
        <p:spPr>
          <a:xfrm>
            <a:off x="7274029" y="1617174"/>
            <a:ext cx="2581547" cy="2232099"/>
          </a:xfrm>
          <a:prstGeom prst="rect">
            <a:avLst/>
          </a:prstGeom>
        </p:spPr>
      </p:pic>
      <p:sp>
        <p:nvSpPr>
          <p:cNvPr id="53" name="Rectangle 11">
            <a:extLst>
              <a:ext uri="{FF2B5EF4-FFF2-40B4-BE49-F238E27FC236}">
                <a16:creationId xmlns:a16="http://schemas.microsoft.com/office/drawing/2014/main" id="{AC739EA8-786B-EC3E-C194-7EC5981CE957}"/>
              </a:ext>
            </a:extLst>
          </p:cNvPr>
          <p:cNvSpPr/>
          <p:nvPr/>
        </p:nvSpPr>
        <p:spPr>
          <a:xfrm flipH="1">
            <a:off x="8188035" y="3876393"/>
            <a:ext cx="1667539"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4. Relief</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7671F40B-21ED-99C6-D241-C9B977EE666C}"/>
              </a:ext>
            </a:extLst>
          </p:cNvPr>
          <p:cNvSpPr txBox="1"/>
          <p:nvPr/>
        </p:nvSpPr>
        <p:spPr>
          <a:xfrm>
            <a:off x="4820504" y="5492013"/>
            <a:ext cx="1714499" cy="964303"/>
          </a:xfrm>
          <a:prstGeom prst="rect">
            <a:avLst/>
          </a:prstGeom>
          <a:noFill/>
        </p:spPr>
        <p:txBody>
          <a:bodyPr wrap="square">
            <a:spAutoFit/>
          </a:bodyPr>
          <a:lstStyle/>
          <a:p>
            <a:pPr>
              <a:lnSpc>
                <a:spcPct val="120000"/>
              </a:lnSpc>
            </a:pPr>
            <a:r>
              <a:rPr lang="en-US" sz="1200">
                <a:solidFill>
                  <a:schemeClr val="bg1"/>
                </a:solidFill>
                <a:latin typeface="Abeezee" panose="020B0604020202020204" charset="0"/>
                <a:cs typeface="Arial"/>
              </a:rPr>
              <a:t>Spot heights – a dot giving the exact height of a specific point.</a:t>
            </a:r>
          </a:p>
        </p:txBody>
      </p:sp>
      <p:pic>
        <p:nvPicPr>
          <p:cNvPr id="55" name="Picture 54">
            <a:extLst>
              <a:ext uri="{FF2B5EF4-FFF2-40B4-BE49-F238E27FC236}">
                <a16:creationId xmlns:a16="http://schemas.microsoft.com/office/drawing/2014/main" id="{94B2BCEA-A157-A210-B1B6-B7CA4104B8D8}"/>
              </a:ext>
            </a:extLst>
          </p:cNvPr>
          <p:cNvPicPr>
            <a:picLocks noChangeAspect="1"/>
          </p:cNvPicPr>
          <p:nvPr/>
        </p:nvPicPr>
        <p:blipFill>
          <a:blip r:embed="rId6"/>
          <a:stretch>
            <a:fillRect/>
          </a:stretch>
        </p:blipFill>
        <p:spPr>
          <a:xfrm>
            <a:off x="7065011" y="5036064"/>
            <a:ext cx="770558" cy="402530"/>
          </a:xfrm>
          <a:prstGeom prst="rect">
            <a:avLst/>
          </a:prstGeom>
        </p:spPr>
      </p:pic>
      <p:pic>
        <p:nvPicPr>
          <p:cNvPr id="56" name="Picture 55">
            <a:extLst>
              <a:ext uri="{FF2B5EF4-FFF2-40B4-BE49-F238E27FC236}">
                <a16:creationId xmlns:a16="http://schemas.microsoft.com/office/drawing/2014/main" id="{5699DA05-0BB6-09E5-48CF-622C768324CD}"/>
              </a:ext>
            </a:extLst>
          </p:cNvPr>
          <p:cNvPicPr>
            <a:picLocks noChangeAspect="1"/>
          </p:cNvPicPr>
          <p:nvPr/>
        </p:nvPicPr>
        <p:blipFill>
          <a:blip r:embed="rId7"/>
          <a:stretch>
            <a:fillRect/>
          </a:stretch>
        </p:blipFill>
        <p:spPr>
          <a:xfrm>
            <a:off x="7041371" y="4601115"/>
            <a:ext cx="786988" cy="364742"/>
          </a:xfrm>
          <a:prstGeom prst="rect">
            <a:avLst/>
          </a:prstGeom>
        </p:spPr>
      </p:pic>
      <p:pic>
        <p:nvPicPr>
          <p:cNvPr id="57" name="Picture 56">
            <a:extLst>
              <a:ext uri="{FF2B5EF4-FFF2-40B4-BE49-F238E27FC236}">
                <a16:creationId xmlns:a16="http://schemas.microsoft.com/office/drawing/2014/main" id="{EABFC6CC-427F-3E6C-2529-68308E5C3437}"/>
              </a:ext>
            </a:extLst>
          </p:cNvPr>
          <p:cNvPicPr>
            <a:picLocks noChangeAspect="1"/>
          </p:cNvPicPr>
          <p:nvPr/>
        </p:nvPicPr>
        <p:blipFill>
          <a:blip r:embed="rId8"/>
          <a:stretch>
            <a:fillRect/>
          </a:stretch>
        </p:blipFill>
        <p:spPr>
          <a:xfrm>
            <a:off x="5245767" y="4603692"/>
            <a:ext cx="732156" cy="837947"/>
          </a:xfrm>
          <a:prstGeom prst="rect">
            <a:avLst/>
          </a:prstGeom>
        </p:spPr>
      </p:pic>
      <p:sp>
        <p:nvSpPr>
          <p:cNvPr id="58" name="TextBox 57">
            <a:extLst>
              <a:ext uri="{FF2B5EF4-FFF2-40B4-BE49-F238E27FC236}">
                <a16:creationId xmlns:a16="http://schemas.microsoft.com/office/drawing/2014/main" id="{849BC1E7-FD3D-CD2D-1720-376FE615D953}"/>
              </a:ext>
            </a:extLst>
          </p:cNvPr>
          <p:cNvSpPr txBox="1"/>
          <p:nvPr/>
        </p:nvSpPr>
        <p:spPr>
          <a:xfrm>
            <a:off x="5245768" y="4235014"/>
            <a:ext cx="4877068" cy="299506"/>
          </a:xfrm>
          <a:prstGeom prst="rect">
            <a:avLst/>
          </a:prstGeom>
          <a:noFill/>
        </p:spPr>
        <p:txBody>
          <a:bodyPr wrap="square">
            <a:spAutoFit/>
          </a:bodyPr>
          <a:lstStyle/>
          <a:p>
            <a:pPr>
              <a:lnSpc>
                <a:spcPct val="120000"/>
              </a:lnSpc>
            </a:pPr>
            <a:r>
              <a:rPr lang="en-US" sz="1200">
                <a:solidFill>
                  <a:schemeClr val="bg1"/>
                </a:solidFill>
                <a:latin typeface="Abeezee" panose="020B0604020202020204" charset="0"/>
                <a:cs typeface="Arial"/>
              </a:rPr>
              <a:t>Height on a 2D map can be shown using three methods:</a:t>
            </a:r>
          </a:p>
        </p:txBody>
      </p:sp>
      <p:sp>
        <p:nvSpPr>
          <p:cNvPr id="59" name="TextBox 58">
            <a:extLst>
              <a:ext uri="{FF2B5EF4-FFF2-40B4-BE49-F238E27FC236}">
                <a16:creationId xmlns:a16="http://schemas.microsoft.com/office/drawing/2014/main" id="{70A21F57-278E-94B9-CF2A-99F33EED60A6}"/>
              </a:ext>
            </a:extLst>
          </p:cNvPr>
          <p:cNvSpPr txBox="1"/>
          <p:nvPr/>
        </p:nvSpPr>
        <p:spPr>
          <a:xfrm>
            <a:off x="6652768" y="5492013"/>
            <a:ext cx="1838798" cy="964303"/>
          </a:xfrm>
          <a:prstGeom prst="rect">
            <a:avLst/>
          </a:prstGeom>
          <a:noFill/>
        </p:spPr>
        <p:txBody>
          <a:bodyPr wrap="square">
            <a:spAutoFit/>
          </a:bodyPr>
          <a:lstStyle/>
          <a:p>
            <a:pPr>
              <a:lnSpc>
                <a:spcPct val="120000"/>
              </a:lnSpc>
            </a:pPr>
            <a:r>
              <a:rPr lang="en-US" sz="1200" err="1">
                <a:solidFill>
                  <a:schemeClr val="bg1"/>
                </a:solidFill>
                <a:latin typeface="Abeezee" panose="020B0604020202020204" charset="0"/>
                <a:cs typeface="Arial"/>
              </a:rPr>
              <a:t>Colour</a:t>
            </a:r>
            <a:r>
              <a:rPr lang="en-US" sz="1200">
                <a:solidFill>
                  <a:schemeClr val="bg1"/>
                </a:solidFill>
                <a:latin typeface="Abeezee" panose="020B0604020202020204" charset="0"/>
                <a:cs typeface="Arial"/>
              </a:rPr>
              <a:t> layering -  </a:t>
            </a:r>
            <a:r>
              <a:rPr lang="en-GB" sz="1200">
                <a:solidFill>
                  <a:schemeClr val="bg1"/>
                </a:solidFill>
                <a:latin typeface="Abeezee" panose="020B0604020202020204" charset="0"/>
                <a:cs typeface="Arial"/>
              </a:rPr>
              <a:t>different heights are shown by bands of different colours.</a:t>
            </a:r>
            <a:endParaRPr lang="en-US" sz="1200">
              <a:solidFill>
                <a:schemeClr val="bg1"/>
              </a:solidFill>
              <a:latin typeface="Abeezee" panose="020B0604020202020204" charset="0"/>
              <a:cs typeface="Arial"/>
            </a:endParaRPr>
          </a:p>
        </p:txBody>
      </p:sp>
      <p:sp>
        <p:nvSpPr>
          <p:cNvPr id="60" name="TextBox 59">
            <a:extLst>
              <a:ext uri="{FF2B5EF4-FFF2-40B4-BE49-F238E27FC236}">
                <a16:creationId xmlns:a16="http://schemas.microsoft.com/office/drawing/2014/main" id="{59178F01-0768-720B-6128-B36E0F6BE2BD}"/>
              </a:ext>
            </a:extLst>
          </p:cNvPr>
          <p:cNvSpPr txBox="1"/>
          <p:nvPr/>
        </p:nvSpPr>
        <p:spPr>
          <a:xfrm>
            <a:off x="8273748" y="5492013"/>
            <a:ext cx="1581826" cy="964303"/>
          </a:xfrm>
          <a:prstGeom prst="rect">
            <a:avLst/>
          </a:prstGeom>
          <a:noFill/>
        </p:spPr>
        <p:txBody>
          <a:bodyPr wrap="square">
            <a:spAutoFit/>
          </a:bodyPr>
          <a:lstStyle/>
          <a:p>
            <a:pPr>
              <a:lnSpc>
                <a:spcPct val="120000"/>
              </a:lnSpc>
            </a:pPr>
            <a:r>
              <a:rPr lang="en-US" sz="1200">
                <a:solidFill>
                  <a:schemeClr val="bg1"/>
                </a:solidFill>
                <a:latin typeface="Abeezee" panose="020B0604020202020204" charset="0"/>
                <a:cs typeface="Arial"/>
              </a:rPr>
              <a:t>Contour lines – brown lines connecting areas of the same height.</a:t>
            </a:r>
          </a:p>
        </p:txBody>
      </p:sp>
      <p:sp>
        <p:nvSpPr>
          <p:cNvPr id="61" name="Freeform: Shape 60">
            <a:extLst>
              <a:ext uri="{FF2B5EF4-FFF2-40B4-BE49-F238E27FC236}">
                <a16:creationId xmlns:a16="http://schemas.microsoft.com/office/drawing/2014/main" id="{D65D3203-EB6A-1127-EC08-57FC275E9ECD}"/>
              </a:ext>
            </a:extLst>
          </p:cNvPr>
          <p:cNvSpPr/>
          <p:nvPr/>
        </p:nvSpPr>
        <p:spPr>
          <a:xfrm>
            <a:off x="8361219" y="4595947"/>
            <a:ext cx="1188413" cy="259212"/>
          </a:xfrm>
          <a:custGeom>
            <a:avLst/>
            <a:gdLst>
              <a:gd name="connsiteX0" fmla="*/ 0 w 3608829"/>
              <a:gd name="connsiteY0" fmla="*/ 506973 h 528238"/>
              <a:gd name="connsiteX1" fmla="*/ 467832 w 3608829"/>
              <a:gd name="connsiteY1" fmla="*/ 501656 h 528238"/>
              <a:gd name="connsiteX2" fmla="*/ 691116 w 3608829"/>
              <a:gd name="connsiteY2" fmla="*/ 448494 h 528238"/>
              <a:gd name="connsiteX3" fmla="*/ 951614 w 3608829"/>
              <a:gd name="connsiteY3" fmla="*/ 469759 h 528238"/>
              <a:gd name="connsiteX4" fmla="*/ 1190846 w 3608829"/>
              <a:gd name="connsiteY4" fmla="*/ 405963 h 528238"/>
              <a:gd name="connsiteX5" fmla="*/ 1536404 w 3608829"/>
              <a:gd name="connsiteY5" fmla="*/ 411280 h 528238"/>
              <a:gd name="connsiteX6" fmla="*/ 1807535 w 3608829"/>
              <a:gd name="connsiteY6" fmla="*/ 326219 h 528238"/>
              <a:gd name="connsiteX7" fmla="*/ 2014869 w 3608829"/>
              <a:gd name="connsiteY7" fmla="*/ 193312 h 528238"/>
              <a:gd name="connsiteX8" fmla="*/ 2291316 w 3608829"/>
              <a:gd name="connsiteY8" fmla="*/ 182680 h 528238"/>
              <a:gd name="connsiteX9" fmla="*/ 2466753 w 3608829"/>
              <a:gd name="connsiteY9" fmla="*/ 102935 h 528238"/>
              <a:gd name="connsiteX10" fmla="*/ 2716618 w 3608829"/>
              <a:gd name="connsiteY10" fmla="*/ 1926 h 528238"/>
              <a:gd name="connsiteX11" fmla="*/ 3019646 w 3608829"/>
              <a:gd name="connsiteY11" fmla="*/ 44456 h 528238"/>
              <a:gd name="connsiteX12" fmla="*/ 3179135 w 3608829"/>
              <a:gd name="connsiteY12" fmla="*/ 140149 h 528238"/>
              <a:gd name="connsiteX13" fmla="*/ 3397102 w 3608829"/>
              <a:gd name="connsiteY13" fmla="*/ 273056 h 528238"/>
              <a:gd name="connsiteX14" fmla="*/ 3545958 w 3608829"/>
              <a:gd name="connsiteY14" fmla="*/ 411280 h 528238"/>
              <a:gd name="connsiteX15" fmla="*/ 3599121 w 3608829"/>
              <a:gd name="connsiteY15" fmla="*/ 464442 h 528238"/>
              <a:gd name="connsiteX16" fmla="*/ 3604437 w 3608829"/>
              <a:gd name="connsiteY16" fmla="*/ 506973 h 528238"/>
              <a:gd name="connsiteX17" fmla="*/ 3551274 w 3608829"/>
              <a:gd name="connsiteY17" fmla="*/ 528238 h 528238"/>
              <a:gd name="connsiteX18" fmla="*/ 2732567 w 3608829"/>
              <a:gd name="connsiteY18" fmla="*/ 517605 h 528238"/>
              <a:gd name="connsiteX19" fmla="*/ 0 w 3608829"/>
              <a:gd name="connsiteY19" fmla="*/ 506973 h 52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08829" h="528238">
                <a:moveTo>
                  <a:pt x="0" y="506973"/>
                </a:moveTo>
                <a:lnTo>
                  <a:pt x="467832" y="501656"/>
                </a:lnTo>
                <a:cubicBezTo>
                  <a:pt x="583018" y="491910"/>
                  <a:pt x="610486" y="453810"/>
                  <a:pt x="691116" y="448494"/>
                </a:cubicBezTo>
                <a:cubicBezTo>
                  <a:pt x="771746" y="443178"/>
                  <a:pt x="868326" y="476847"/>
                  <a:pt x="951614" y="469759"/>
                </a:cubicBezTo>
                <a:cubicBezTo>
                  <a:pt x="1034902" y="462670"/>
                  <a:pt x="1093381" y="415709"/>
                  <a:pt x="1190846" y="405963"/>
                </a:cubicBezTo>
                <a:cubicBezTo>
                  <a:pt x="1288311" y="396217"/>
                  <a:pt x="1433623" y="424571"/>
                  <a:pt x="1536404" y="411280"/>
                </a:cubicBezTo>
                <a:cubicBezTo>
                  <a:pt x="1639186" y="397989"/>
                  <a:pt x="1727791" y="362547"/>
                  <a:pt x="1807535" y="326219"/>
                </a:cubicBezTo>
                <a:cubicBezTo>
                  <a:pt x="1887279" y="289891"/>
                  <a:pt x="1934239" y="217235"/>
                  <a:pt x="2014869" y="193312"/>
                </a:cubicBezTo>
                <a:cubicBezTo>
                  <a:pt x="2095499" y="169389"/>
                  <a:pt x="2216002" y="197743"/>
                  <a:pt x="2291316" y="182680"/>
                </a:cubicBezTo>
                <a:cubicBezTo>
                  <a:pt x="2366630" y="167617"/>
                  <a:pt x="2466753" y="102935"/>
                  <a:pt x="2466753" y="102935"/>
                </a:cubicBezTo>
                <a:cubicBezTo>
                  <a:pt x="2537637" y="72809"/>
                  <a:pt x="2624469" y="11672"/>
                  <a:pt x="2716618" y="1926"/>
                </a:cubicBezTo>
                <a:cubicBezTo>
                  <a:pt x="2808767" y="-7820"/>
                  <a:pt x="2942560" y="21419"/>
                  <a:pt x="3019646" y="44456"/>
                </a:cubicBezTo>
                <a:cubicBezTo>
                  <a:pt x="3096732" y="67493"/>
                  <a:pt x="3179135" y="140149"/>
                  <a:pt x="3179135" y="140149"/>
                </a:cubicBezTo>
                <a:cubicBezTo>
                  <a:pt x="3242044" y="178249"/>
                  <a:pt x="3335965" y="227868"/>
                  <a:pt x="3397102" y="273056"/>
                </a:cubicBezTo>
                <a:cubicBezTo>
                  <a:pt x="3458239" y="318244"/>
                  <a:pt x="3512288" y="379382"/>
                  <a:pt x="3545958" y="411280"/>
                </a:cubicBezTo>
                <a:cubicBezTo>
                  <a:pt x="3579628" y="443178"/>
                  <a:pt x="3589375" y="448493"/>
                  <a:pt x="3599121" y="464442"/>
                </a:cubicBezTo>
                <a:cubicBezTo>
                  <a:pt x="3608867" y="480391"/>
                  <a:pt x="3612412" y="496340"/>
                  <a:pt x="3604437" y="506973"/>
                </a:cubicBezTo>
                <a:cubicBezTo>
                  <a:pt x="3596463" y="517606"/>
                  <a:pt x="3551274" y="528238"/>
                  <a:pt x="3551274" y="528238"/>
                </a:cubicBezTo>
                <a:lnTo>
                  <a:pt x="2732567" y="517605"/>
                </a:lnTo>
                <a:lnTo>
                  <a:pt x="0" y="506973"/>
                </a:lnTo>
                <a:close/>
              </a:path>
            </a:pathLst>
          </a:custGeom>
          <a:solidFill>
            <a:srgbClr val="AB9471"/>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pic>
        <p:nvPicPr>
          <p:cNvPr id="62" name="Picture 61">
            <a:extLst>
              <a:ext uri="{FF2B5EF4-FFF2-40B4-BE49-F238E27FC236}">
                <a16:creationId xmlns:a16="http://schemas.microsoft.com/office/drawing/2014/main" id="{2A667DAF-2122-467B-A684-040D5CEE7712}"/>
              </a:ext>
            </a:extLst>
          </p:cNvPr>
          <p:cNvPicPr>
            <a:picLocks noChangeAspect="1"/>
          </p:cNvPicPr>
          <p:nvPr/>
        </p:nvPicPr>
        <p:blipFill>
          <a:blip r:embed="rId9"/>
          <a:stretch>
            <a:fillRect/>
          </a:stretch>
        </p:blipFill>
        <p:spPr>
          <a:xfrm>
            <a:off x="8367364" y="5068684"/>
            <a:ext cx="1188413" cy="371317"/>
          </a:xfrm>
          <a:prstGeom prst="rect">
            <a:avLst/>
          </a:prstGeom>
        </p:spPr>
      </p:pic>
    </p:spTree>
    <p:extLst>
      <p:ext uri="{BB962C8B-B14F-4D97-AF65-F5344CB8AC3E}">
        <p14:creationId xmlns:p14="http://schemas.microsoft.com/office/powerpoint/2010/main" val="297413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7">
            <a:extLst>
              <a:ext uri="{FF2B5EF4-FFF2-40B4-BE49-F238E27FC236}">
                <a16:creationId xmlns:a16="http://schemas.microsoft.com/office/drawing/2014/main" id="{F6F69487-93E7-7770-A08C-0CE138B3EECA}"/>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7.01 Introduction to geographical skills </a:t>
            </a:r>
            <a:endParaRPr lang="en-GB" sz="900">
              <a:solidFill>
                <a:schemeClr val="bg1"/>
              </a:solidFill>
              <a:effectLst/>
              <a:latin typeface="Abeezee"/>
              <a:ea typeface="Calibri" panose="020F0502020204030204" pitchFamily="34" charset="0"/>
              <a:cs typeface="Times New Roman" panose="02020603050405020304" pitchFamily="18" charset="0"/>
            </a:endParaRPr>
          </a:p>
        </p:txBody>
      </p:sp>
      <p:sp>
        <p:nvSpPr>
          <p:cNvPr id="29" name="Rectangle 11">
            <a:extLst>
              <a:ext uri="{FF2B5EF4-FFF2-40B4-BE49-F238E27FC236}">
                <a16:creationId xmlns:a16="http://schemas.microsoft.com/office/drawing/2014/main" id="{09C57D9B-2745-ABD2-7125-4F37E81C6DC8}"/>
              </a:ext>
            </a:extLst>
          </p:cNvPr>
          <p:cNvSpPr/>
          <p:nvPr/>
        </p:nvSpPr>
        <p:spPr>
          <a:xfrm flipH="1">
            <a:off x="5964382" y="2442870"/>
            <a:ext cx="3890818"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7.Longitude and latitude</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30" name="Rectangle 11">
            <a:extLst>
              <a:ext uri="{FF2B5EF4-FFF2-40B4-BE49-F238E27FC236}">
                <a16:creationId xmlns:a16="http://schemas.microsoft.com/office/drawing/2014/main" id="{B6F9CCE2-8BAD-A850-73D1-F6E2D1AD48EE}"/>
              </a:ext>
            </a:extLst>
          </p:cNvPr>
          <p:cNvSpPr/>
          <p:nvPr/>
        </p:nvSpPr>
        <p:spPr>
          <a:xfrm>
            <a:off x="50424" y="797227"/>
            <a:ext cx="4902576" cy="30683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5.Continents, oceans and countries in the UK</a:t>
            </a:r>
          </a:p>
        </p:txBody>
      </p:sp>
      <p:pic>
        <p:nvPicPr>
          <p:cNvPr id="31" name="Picture 30">
            <a:extLst>
              <a:ext uri="{FF2B5EF4-FFF2-40B4-BE49-F238E27FC236}">
                <a16:creationId xmlns:a16="http://schemas.microsoft.com/office/drawing/2014/main" id="{4176F801-F0B3-F98D-3858-191EDF91DF64}"/>
              </a:ext>
            </a:extLst>
          </p:cNvPr>
          <p:cNvPicPr>
            <a:picLocks noChangeAspect="1"/>
          </p:cNvPicPr>
          <p:nvPr/>
        </p:nvPicPr>
        <p:blipFill>
          <a:blip r:embed="rId3"/>
          <a:stretch>
            <a:fillRect/>
          </a:stretch>
        </p:blipFill>
        <p:spPr>
          <a:xfrm>
            <a:off x="318508" y="1222099"/>
            <a:ext cx="5140046" cy="2750461"/>
          </a:xfrm>
          <a:prstGeom prst="rect">
            <a:avLst/>
          </a:prstGeom>
        </p:spPr>
      </p:pic>
      <p:grpSp>
        <p:nvGrpSpPr>
          <p:cNvPr id="50" name="Group 49">
            <a:extLst>
              <a:ext uri="{FF2B5EF4-FFF2-40B4-BE49-F238E27FC236}">
                <a16:creationId xmlns:a16="http://schemas.microsoft.com/office/drawing/2014/main" id="{49E77F1B-4CA0-6EE7-3D6A-6932876E2700}"/>
              </a:ext>
            </a:extLst>
          </p:cNvPr>
          <p:cNvGrpSpPr/>
          <p:nvPr/>
        </p:nvGrpSpPr>
        <p:grpSpPr>
          <a:xfrm>
            <a:off x="6370204" y="271627"/>
            <a:ext cx="3079173" cy="1898390"/>
            <a:chOff x="2797734" y="886893"/>
            <a:chExt cx="7238238" cy="4480454"/>
          </a:xfrm>
        </p:grpSpPr>
        <p:sp>
          <p:nvSpPr>
            <p:cNvPr id="35" name="TextBox 34">
              <a:extLst>
                <a:ext uri="{FF2B5EF4-FFF2-40B4-BE49-F238E27FC236}">
                  <a16:creationId xmlns:a16="http://schemas.microsoft.com/office/drawing/2014/main" id="{E916CA56-EA91-8D06-34AF-ADA91087D106}"/>
                </a:ext>
              </a:extLst>
            </p:cNvPr>
            <p:cNvSpPr txBox="1"/>
            <p:nvPr/>
          </p:nvSpPr>
          <p:spPr>
            <a:xfrm>
              <a:off x="5605601" y="886893"/>
              <a:ext cx="1635108" cy="617435"/>
            </a:xfrm>
            <a:prstGeom prst="rect">
              <a:avLst/>
            </a:prstGeom>
            <a:solidFill>
              <a:schemeClr val="tx1"/>
            </a:solidFill>
          </p:spPr>
          <p:txBody>
            <a:bodyPr wrap="square" rtlCol="0">
              <a:spAutoFit/>
            </a:bodyPr>
            <a:lstStyle/>
            <a:p>
              <a:pPr algn="ctr"/>
              <a:r>
                <a:rPr lang="en-GB" sz="1100" b="1">
                  <a:solidFill>
                    <a:schemeClr val="bg1"/>
                  </a:solidFill>
                  <a:latin typeface="ABeeZee" panose="020B0604020202020204" charset="0"/>
                </a:rPr>
                <a:t>North</a:t>
              </a:r>
            </a:p>
          </p:txBody>
        </p:sp>
        <p:grpSp>
          <p:nvGrpSpPr>
            <p:cNvPr id="36" name="Group 35">
              <a:extLst>
                <a:ext uri="{FF2B5EF4-FFF2-40B4-BE49-F238E27FC236}">
                  <a16:creationId xmlns:a16="http://schemas.microsoft.com/office/drawing/2014/main" id="{D0A2EEF0-83DD-A110-D911-E89436BD6AE7}"/>
                </a:ext>
              </a:extLst>
            </p:cNvPr>
            <p:cNvGrpSpPr/>
            <p:nvPr/>
          </p:nvGrpSpPr>
          <p:grpSpPr>
            <a:xfrm>
              <a:off x="4460789" y="1222099"/>
              <a:ext cx="3834809" cy="3834809"/>
              <a:chOff x="3962727" y="1778687"/>
              <a:chExt cx="3834809" cy="3834809"/>
            </a:xfrm>
          </p:grpSpPr>
          <p:pic>
            <p:nvPicPr>
              <p:cNvPr id="37" name="Graphic 36" descr="Map compass outline">
                <a:extLst>
                  <a:ext uri="{FF2B5EF4-FFF2-40B4-BE49-F238E27FC236}">
                    <a16:creationId xmlns:a16="http://schemas.microsoft.com/office/drawing/2014/main" id="{1D398E70-BEE8-213E-85B9-3521B7A1EB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62727" y="1778687"/>
                <a:ext cx="3834809" cy="3834809"/>
              </a:xfrm>
              <a:prstGeom prst="rect">
                <a:avLst/>
              </a:prstGeom>
            </p:spPr>
          </p:pic>
          <p:pic>
            <p:nvPicPr>
              <p:cNvPr id="38" name="Graphic 37" descr="Map compass outline">
                <a:extLst>
                  <a:ext uri="{FF2B5EF4-FFF2-40B4-BE49-F238E27FC236}">
                    <a16:creationId xmlns:a16="http://schemas.microsoft.com/office/drawing/2014/main" id="{A87A1D58-0DDE-E298-60BA-1E6E1FC8274A}"/>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270" r="45407" b="65316"/>
              <a:stretch/>
            </p:blipFill>
            <p:spPr>
              <a:xfrm rot="18891272">
                <a:off x="4811722" y="2148206"/>
                <a:ext cx="357513" cy="1330070"/>
              </a:xfrm>
              <a:prstGeom prst="rect">
                <a:avLst/>
              </a:prstGeom>
            </p:spPr>
          </p:pic>
          <p:pic>
            <p:nvPicPr>
              <p:cNvPr id="39" name="Graphic 38" descr="Map compass outline">
                <a:extLst>
                  <a:ext uri="{FF2B5EF4-FFF2-40B4-BE49-F238E27FC236}">
                    <a16:creationId xmlns:a16="http://schemas.microsoft.com/office/drawing/2014/main" id="{FEE9BDAF-1C51-1E4C-AB25-1E0399D4776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270" r="45407" b="65316"/>
              <a:stretch/>
            </p:blipFill>
            <p:spPr>
              <a:xfrm rot="2691272">
                <a:off x="6563891" y="2157016"/>
                <a:ext cx="357513" cy="1330070"/>
              </a:xfrm>
              <a:prstGeom prst="rect">
                <a:avLst/>
              </a:prstGeom>
            </p:spPr>
          </p:pic>
          <p:pic>
            <p:nvPicPr>
              <p:cNvPr id="40" name="Graphic 39" descr="Map compass outline">
                <a:extLst>
                  <a:ext uri="{FF2B5EF4-FFF2-40B4-BE49-F238E27FC236}">
                    <a16:creationId xmlns:a16="http://schemas.microsoft.com/office/drawing/2014/main" id="{DD727EE0-E0EC-B723-E393-372BA6BFC6E5}"/>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270" r="45407" b="65316"/>
              <a:stretch/>
            </p:blipFill>
            <p:spPr>
              <a:xfrm rot="13491272">
                <a:off x="4812570" y="3916879"/>
                <a:ext cx="357513" cy="1330070"/>
              </a:xfrm>
              <a:prstGeom prst="rect">
                <a:avLst/>
              </a:prstGeom>
            </p:spPr>
          </p:pic>
          <p:pic>
            <p:nvPicPr>
              <p:cNvPr id="41" name="Graphic 40" descr="Map compass outline">
                <a:extLst>
                  <a:ext uri="{FF2B5EF4-FFF2-40B4-BE49-F238E27FC236}">
                    <a16:creationId xmlns:a16="http://schemas.microsoft.com/office/drawing/2014/main" id="{D3114166-3D0D-66F7-1CE6-21B114E9C63D}"/>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270" r="45407" b="65316"/>
              <a:stretch/>
            </p:blipFill>
            <p:spPr>
              <a:xfrm rot="8108728" flipH="1">
                <a:off x="6574944" y="3907617"/>
                <a:ext cx="357513" cy="1330070"/>
              </a:xfrm>
              <a:prstGeom prst="rect">
                <a:avLst/>
              </a:prstGeom>
            </p:spPr>
          </p:pic>
        </p:grpSp>
        <p:sp>
          <p:nvSpPr>
            <p:cNvPr id="42" name="TextBox 41">
              <a:extLst>
                <a:ext uri="{FF2B5EF4-FFF2-40B4-BE49-F238E27FC236}">
                  <a16:creationId xmlns:a16="http://schemas.microsoft.com/office/drawing/2014/main" id="{70B93667-46F6-8F23-FC16-9868C71CB46D}"/>
                </a:ext>
              </a:extLst>
            </p:cNvPr>
            <p:cNvSpPr txBox="1"/>
            <p:nvPr/>
          </p:nvSpPr>
          <p:spPr>
            <a:xfrm>
              <a:off x="7392095" y="4096757"/>
              <a:ext cx="2643877" cy="617435"/>
            </a:xfrm>
            <a:prstGeom prst="rect">
              <a:avLst/>
            </a:prstGeom>
            <a:noFill/>
          </p:spPr>
          <p:txBody>
            <a:bodyPr wrap="square" rtlCol="0">
              <a:spAutoFit/>
            </a:bodyPr>
            <a:lstStyle/>
            <a:p>
              <a:r>
                <a:rPr lang="en-GB" sz="1100" b="1">
                  <a:solidFill>
                    <a:schemeClr val="bg1"/>
                  </a:solidFill>
                  <a:latin typeface="ABeeZee" panose="020B0604020202020204" charset="0"/>
                </a:rPr>
                <a:t>Southeast</a:t>
              </a:r>
            </a:p>
          </p:txBody>
        </p:sp>
        <p:sp>
          <p:nvSpPr>
            <p:cNvPr id="43" name="TextBox 42">
              <a:extLst>
                <a:ext uri="{FF2B5EF4-FFF2-40B4-BE49-F238E27FC236}">
                  <a16:creationId xmlns:a16="http://schemas.microsoft.com/office/drawing/2014/main" id="{55C583E0-81E5-3983-D928-87B44521476D}"/>
                </a:ext>
              </a:extLst>
            </p:cNvPr>
            <p:cNvSpPr txBox="1"/>
            <p:nvPr/>
          </p:nvSpPr>
          <p:spPr>
            <a:xfrm>
              <a:off x="3059791" y="1602296"/>
              <a:ext cx="2203806" cy="617435"/>
            </a:xfrm>
            <a:prstGeom prst="rect">
              <a:avLst/>
            </a:prstGeom>
            <a:noFill/>
          </p:spPr>
          <p:txBody>
            <a:bodyPr wrap="square" rtlCol="0">
              <a:spAutoFit/>
            </a:bodyPr>
            <a:lstStyle/>
            <a:p>
              <a:pPr algn="r"/>
              <a:r>
                <a:rPr lang="en-GB" sz="1100" b="1">
                  <a:solidFill>
                    <a:schemeClr val="bg1"/>
                  </a:solidFill>
                  <a:latin typeface="ABeeZee" panose="020B0604020202020204" charset="0"/>
                </a:rPr>
                <a:t>Northwest</a:t>
              </a:r>
            </a:p>
          </p:txBody>
        </p:sp>
        <p:sp>
          <p:nvSpPr>
            <p:cNvPr id="45" name="TextBox 44">
              <a:extLst>
                <a:ext uri="{FF2B5EF4-FFF2-40B4-BE49-F238E27FC236}">
                  <a16:creationId xmlns:a16="http://schemas.microsoft.com/office/drawing/2014/main" id="{D33EE928-2566-DF77-F0B0-C2D967A08F4C}"/>
                </a:ext>
              </a:extLst>
            </p:cNvPr>
            <p:cNvSpPr txBox="1"/>
            <p:nvPr/>
          </p:nvSpPr>
          <p:spPr>
            <a:xfrm>
              <a:off x="7384206" y="1660877"/>
              <a:ext cx="2385997" cy="617435"/>
            </a:xfrm>
            <a:prstGeom prst="rect">
              <a:avLst/>
            </a:prstGeom>
            <a:noFill/>
          </p:spPr>
          <p:txBody>
            <a:bodyPr wrap="square" rtlCol="0">
              <a:spAutoFit/>
            </a:bodyPr>
            <a:lstStyle/>
            <a:p>
              <a:pPr algn="ctr"/>
              <a:r>
                <a:rPr lang="en-GB" sz="1100" b="1">
                  <a:solidFill>
                    <a:schemeClr val="bg1"/>
                  </a:solidFill>
                  <a:latin typeface="ABeeZee" panose="020B0604020202020204" charset="0"/>
                </a:rPr>
                <a:t>Northeast</a:t>
              </a:r>
            </a:p>
          </p:txBody>
        </p:sp>
        <p:sp>
          <p:nvSpPr>
            <p:cNvPr id="46" name="TextBox 45">
              <a:extLst>
                <a:ext uri="{FF2B5EF4-FFF2-40B4-BE49-F238E27FC236}">
                  <a16:creationId xmlns:a16="http://schemas.microsoft.com/office/drawing/2014/main" id="{481F55F1-8428-DED1-B68B-9A1B1E7DFBCD}"/>
                </a:ext>
              </a:extLst>
            </p:cNvPr>
            <p:cNvSpPr txBox="1"/>
            <p:nvPr/>
          </p:nvSpPr>
          <p:spPr>
            <a:xfrm>
              <a:off x="5670314" y="4749912"/>
              <a:ext cx="1408751" cy="617435"/>
            </a:xfrm>
            <a:prstGeom prst="rect">
              <a:avLst/>
            </a:prstGeom>
            <a:solidFill>
              <a:schemeClr val="tx1"/>
            </a:solidFill>
          </p:spPr>
          <p:txBody>
            <a:bodyPr wrap="square" rtlCol="0">
              <a:spAutoFit/>
            </a:bodyPr>
            <a:lstStyle/>
            <a:p>
              <a:pPr algn="ctr"/>
              <a:r>
                <a:rPr lang="en-GB" sz="1100" b="1">
                  <a:solidFill>
                    <a:schemeClr val="bg1"/>
                  </a:solidFill>
                  <a:latin typeface="ABeeZee" panose="020B0604020202020204" charset="0"/>
                </a:rPr>
                <a:t>South</a:t>
              </a:r>
            </a:p>
          </p:txBody>
        </p:sp>
        <p:sp>
          <p:nvSpPr>
            <p:cNvPr id="47" name="TextBox 46">
              <a:extLst>
                <a:ext uri="{FF2B5EF4-FFF2-40B4-BE49-F238E27FC236}">
                  <a16:creationId xmlns:a16="http://schemas.microsoft.com/office/drawing/2014/main" id="{220EE168-D727-BE90-F6F2-FF2994103C0B}"/>
                </a:ext>
              </a:extLst>
            </p:cNvPr>
            <p:cNvSpPr txBox="1"/>
            <p:nvPr/>
          </p:nvSpPr>
          <p:spPr>
            <a:xfrm>
              <a:off x="8016286" y="2841605"/>
              <a:ext cx="1258186" cy="617435"/>
            </a:xfrm>
            <a:prstGeom prst="rect">
              <a:avLst/>
            </a:prstGeom>
            <a:solidFill>
              <a:schemeClr val="tx1"/>
            </a:solidFill>
          </p:spPr>
          <p:txBody>
            <a:bodyPr wrap="square" rtlCol="0">
              <a:spAutoFit/>
            </a:bodyPr>
            <a:lstStyle/>
            <a:p>
              <a:pPr algn="ctr"/>
              <a:r>
                <a:rPr lang="en-GB" sz="1100" b="1">
                  <a:solidFill>
                    <a:schemeClr val="bg1"/>
                  </a:solidFill>
                  <a:latin typeface="ABeeZee" panose="020B0604020202020204" charset="0"/>
                </a:rPr>
                <a:t>East</a:t>
              </a:r>
            </a:p>
          </p:txBody>
        </p:sp>
        <p:sp>
          <p:nvSpPr>
            <p:cNvPr id="48" name="TextBox 47">
              <a:extLst>
                <a:ext uri="{FF2B5EF4-FFF2-40B4-BE49-F238E27FC236}">
                  <a16:creationId xmlns:a16="http://schemas.microsoft.com/office/drawing/2014/main" id="{20C6A2C4-5369-6C7E-281A-072510EE8D28}"/>
                </a:ext>
              </a:extLst>
            </p:cNvPr>
            <p:cNvSpPr txBox="1"/>
            <p:nvPr/>
          </p:nvSpPr>
          <p:spPr>
            <a:xfrm>
              <a:off x="3453032" y="2833769"/>
              <a:ext cx="1258186" cy="617435"/>
            </a:xfrm>
            <a:prstGeom prst="rect">
              <a:avLst/>
            </a:prstGeom>
            <a:solidFill>
              <a:schemeClr val="tx1"/>
            </a:solidFill>
          </p:spPr>
          <p:txBody>
            <a:bodyPr wrap="square" rtlCol="0">
              <a:spAutoFit/>
            </a:bodyPr>
            <a:lstStyle/>
            <a:p>
              <a:pPr algn="ctr"/>
              <a:r>
                <a:rPr lang="en-GB" sz="1100" b="1">
                  <a:solidFill>
                    <a:schemeClr val="bg1"/>
                  </a:solidFill>
                  <a:latin typeface="ABeeZee" panose="020B0604020202020204" charset="0"/>
                </a:rPr>
                <a:t>West</a:t>
              </a:r>
            </a:p>
          </p:txBody>
        </p:sp>
        <p:sp>
          <p:nvSpPr>
            <p:cNvPr id="49" name="TextBox 48">
              <a:extLst>
                <a:ext uri="{FF2B5EF4-FFF2-40B4-BE49-F238E27FC236}">
                  <a16:creationId xmlns:a16="http://schemas.microsoft.com/office/drawing/2014/main" id="{F511EB9E-B930-5FD2-2683-BBABAB071692}"/>
                </a:ext>
              </a:extLst>
            </p:cNvPr>
            <p:cNvSpPr txBox="1"/>
            <p:nvPr/>
          </p:nvSpPr>
          <p:spPr>
            <a:xfrm>
              <a:off x="2797734" y="4038072"/>
              <a:ext cx="2628642" cy="617435"/>
            </a:xfrm>
            <a:prstGeom prst="rect">
              <a:avLst/>
            </a:prstGeom>
            <a:noFill/>
          </p:spPr>
          <p:txBody>
            <a:bodyPr wrap="square" rtlCol="0">
              <a:spAutoFit/>
            </a:bodyPr>
            <a:lstStyle/>
            <a:p>
              <a:pPr algn="ctr"/>
              <a:r>
                <a:rPr lang="en-GB" sz="1100" b="1">
                  <a:solidFill>
                    <a:schemeClr val="bg1"/>
                  </a:solidFill>
                  <a:latin typeface="ABeeZee" panose="020B0604020202020204" charset="0"/>
                </a:rPr>
                <a:t>Southwest</a:t>
              </a:r>
            </a:p>
          </p:txBody>
        </p:sp>
      </p:grpSp>
      <p:sp>
        <p:nvSpPr>
          <p:cNvPr id="53" name="Text Placeholder 2">
            <a:extLst>
              <a:ext uri="{FF2B5EF4-FFF2-40B4-BE49-F238E27FC236}">
                <a16:creationId xmlns:a16="http://schemas.microsoft.com/office/drawing/2014/main" id="{A5991454-91E0-FE17-E0B5-3CDEE497E572}"/>
              </a:ext>
            </a:extLst>
          </p:cNvPr>
          <p:cNvSpPr txBox="1">
            <a:spLocks/>
          </p:cNvSpPr>
          <p:nvPr/>
        </p:nvSpPr>
        <p:spPr>
          <a:xfrm>
            <a:off x="7770157" y="3378714"/>
            <a:ext cx="980209" cy="252339"/>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20000"/>
              </a:lnSpc>
            </a:pPr>
            <a:r>
              <a:rPr lang="en-GB" sz="1100" b="1">
                <a:solidFill>
                  <a:prstClr val="black"/>
                </a:solidFill>
                <a:latin typeface="Abeezee" panose="020B0604020202020204" charset="0"/>
              </a:rPr>
              <a:t>Longitude</a:t>
            </a:r>
          </a:p>
          <a:p>
            <a:pPr>
              <a:lnSpc>
                <a:spcPct val="120000"/>
              </a:lnSpc>
            </a:pPr>
            <a:endParaRPr lang="en-GB" sz="1100" b="1">
              <a:solidFill>
                <a:prstClr val="black"/>
              </a:solidFill>
              <a:latin typeface="Abeezee" panose="020B0604020202020204" charset="0"/>
            </a:endParaRPr>
          </a:p>
        </p:txBody>
      </p:sp>
      <p:sp>
        <p:nvSpPr>
          <p:cNvPr id="54" name="Text Placeholder 2">
            <a:extLst>
              <a:ext uri="{FF2B5EF4-FFF2-40B4-BE49-F238E27FC236}">
                <a16:creationId xmlns:a16="http://schemas.microsoft.com/office/drawing/2014/main" id="{8D6FB761-257B-EC96-D1E7-1E0675CAB320}"/>
              </a:ext>
            </a:extLst>
          </p:cNvPr>
          <p:cNvSpPr txBox="1">
            <a:spLocks/>
          </p:cNvSpPr>
          <p:nvPr/>
        </p:nvSpPr>
        <p:spPr>
          <a:xfrm>
            <a:off x="8512911" y="4305186"/>
            <a:ext cx="980209" cy="252339"/>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a:lnSpc>
                <a:spcPct val="120000"/>
              </a:lnSpc>
            </a:pPr>
            <a:r>
              <a:rPr lang="en-GB" sz="1100" b="1">
                <a:solidFill>
                  <a:prstClr val="black"/>
                </a:solidFill>
                <a:latin typeface="Abeezee" panose="020B0604020202020204" charset="0"/>
              </a:rPr>
              <a:t>Latitude</a:t>
            </a:r>
          </a:p>
          <a:p>
            <a:pPr>
              <a:lnSpc>
                <a:spcPct val="120000"/>
              </a:lnSpc>
            </a:pPr>
            <a:endParaRPr lang="en-GB" sz="1100" b="1">
              <a:solidFill>
                <a:prstClr val="black"/>
              </a:solidFill>
              <a:latin typeface="Abeezee" panose="020B0604020202020204" charset="0"/>
            </a:endParaRPr>
          </a:p>
        </p:txBody>
      </p:sp>
      <p:pic>
        <p:nvPicPr>
          <p:cNvPr id="3" name="Picture 2" descr="A globe with lines and words&#10;&#10;Description automatically generated with medium confidence">
            <a:extLst>
              <a:ext uri="{FF2B5EF4-FFF2-40B4-BE49-F238E27FC236}">
                <a16:creationId xmlns:a16="http://schemas.microsoft.com/office/drawing/2014/main" id="{DD1D38FD-C3FF-D831-784D-588751BE1F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88637" y="2855284"/>
            <a:ext cx="1920665" cy="2301804"/>
          </a:xfrm>
          <a:prstGeom prst="rect">
            <a:avLst/>
          </a:prstGeom>
        </p:spPr>
      </p:pic>
      <p:pic>
        <p:nvPicPr>
          <p:cNvPr id="5" name="Picture 4" descr="A map of the earth with different continents&#10;&#10;Description automatically generated">
            <a:extLst>
              <a:ext uri="{FF2B5EF4-FFF2-40B4-BE49-F238E27FC236}">
                <a16:creationId xmlns:a16="http://schemas.microsoft.com/office/drawing/2014/main" id="{4D13F266-BD58-8AD8-9E9A-F76C89E83DF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5735" y="4613841"/>
            <a:ext cx="2689051" cy="1760627"/>
          </a:xfrm>
          <a:prstGeom prst="rect">
            <a:avLst/>
          </a:prstGeom>
        </p:spPr>
      </p:pic>
      <p:pic>
        <p:nvPicPr>
          <p:cNvPr id="7" name="Picture 6" descr="A map of the united kingdom&#10;&#10;Description automatically generated">
            <a:extLst>
              <a:ext uri="{FF2B5EF4-FFF2-40B4-BE49-F238E27FC236}">
                <a16:creationId xmlns:a16="http://schemas.microsoft.com/office/drawing/2014/main" id="{05D9053E-F876-A9B4-E7CF-906F8992FD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1080" y="4088514"/>
            <a:ext cx="2282246" cy="2303754"/>
          </a:xfrm>
          <a:prstGeom prst="rect">
            <a:avLst/>
          </a:prstGeom>
        </p:spPr>
      </p:pic>
      <p:pic>
        <p:nvPicPr>
          <p:cNvPr id="9" name="Picture 8" descr="A map of the united kingdom&#10;&#10;Description automatically generated">
            <a:extLst>
              <a:ext uri="{FF2B5EF4-FFF2-40B4-BE49-F238E27FC236}">
                <a16:creationId xmlns:a16="http://schemas.microsoft.com/office/drawing/2014/main" id="{362B23A7-B318-82DF-8075-AFC52622274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75342" y="4090594"/>
            <a:ext cx="2282246" cy="2301804"/>
          </a:xfrm>
          <a:prstGeom prst="rect">
            <a:avLst/>
          </a:prstGeom>
        </p:spPr>
      </p:pic>
      <p:sp>
        <p:nvSpPr>
          <p:cNvPr id="2" name="Rectangle 11">
            <a:extLst>
              <a:ext uri="{FF2B5EF4-FFF2-40B4-BE49-F238E27FC236}">
                <a16:creationId xmlns:a16="http://schemas.microsoft.com/office/drawing/2014/main" id="{D5B5A771-D027-64F3-4E19-53C544C60FF2}"/>
              </a:ext>
            </a:extLst>
          </p:cNvPr>
          <p:cNvSpPr/>
          <p:nvPr/>
        </p:nvSpPr>
        <p:spPr>
          <a:xfrm flipH="1">
            <a:off x="8590195" y="129075"/>
            <a:ext cx="1257234" cy="319586"/>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600" b="1" kern="0">
                <a:solidFill>
                  <a:prstClr val="white"/>
                </a:solidFill>
                <a:latin typeface="Abeezee" panose="020B0604020202020204" charset="0"/>
                <a:ea typeface="Calibri" panose="020F0502020204030204" pitchFamily="34" charset="0"/>
                <a:cs typeface="Times New Roman" panose="02020603050405020304" pitchFamily="18" charset="0"/>
              </a:rPr>
              <a:t>6.Compass</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68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99F8973-1C93-38D5-4B77-6D40E59A6E02}"/>
              </a:ext>
            </a:extLst>
          </p:cNvPr>
          <p:cNvGrpSpPr/>
          <p:nvPr/>
        </p:nvGrpSpPr>
        <p:grpSpPr>
          <a:xfrm>
            <a:off x="516963" y="1271023"/>
            <a:ext cx="3619464" cy="1959762"/>
            <a:chOff x="1216637" y="1533059"/>
            <a:chExt cx="3619464" cy="1959762"/>
          </a:xfrm>
        </p:grpSpPr>
        <p:pic>
          <p:nvPicPr>
            <p:cNvPr id="7" name="Picture 6">
              <a:extLst>
                <a:ext uri="{FF2B5EF4-FFF2-40B4-BE49-F238E27FC236}">
                  <a16:creationId xmlns:a16="http://schemas.microsoft.com/office/drawing/2014/main" id="{6DC80507-66DD-ED6D-D1CD-B4915370B019}"/>
                </a:ext>
              </a:extLst>
            </p:cNvPr>
            <p:cNvPicPr>
              <a:picLocks noChangeAspect="1"/>
            </p:cNvPicPr>
            <p:nvPr/>
          </p:nvPicPr>
          <p:blipFill>
            <a:blip r:embed="rId3"/>
            <a:stretch>
              <a:fillRect/>
            </a:stretch>
          </p:blipFill>
          <p:spPr>
            <a:xfrm>
              <a:off x="1216637" y="1533059"/>
              <a:ext cx="3619464" cy="1959762"/>
            </a:xfrm>
            <a:prstGeom prst="rect">
              <a:avLst/>
            </a:prstGeom>
          </p:spPr>
        </p:pic>
        <p:sp>
          <p:nvSpPr>
            <p:cNvPr id="17" name="Rectangle 16">
              <a:extLst>
                <a:ext uri="{FF2B5EF4-FFF2-40B4-BE49-F238E27FC236}">
                  <a16:creationId xmlns:a16="http://schemas.microsoft.com/office/drawing/2014/main" id="{65238657-FC58-7510-A41C-5DC55A74986E}"/>
                </a:ext>
              </a:extLst>
            </p:cNvPr>
            <p:cNvSpPr/>
            <p:nvPr/>
          </p:nvSpPr>
          <p:spPr>
            <a:xfrm>
              <a:off x="1216637" y="2366077"/>
              <a:ext cx="700373" cy="89661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11">
            <a:extLst>
              <a:ext uri="{FF2B5EF4-FFF2-40B4-BE49-F238E27FC236}">
                <a16:creationId xmlns:a16="http://schemas.microsoft.com/office/drawing/2014/main" id="{E4B82FC1-2B21-94B0-4B7D-00260D1B4439}"/>
              </a:ext>
            </a:extLst>
          </p:cNvPr>
          <p:cNvSpPr/>
          <p:nvPr/>
        </p:nvSpPr>
        <p:spPr>
          <a:xfrm>
            <a:off x="50424" y="797227"/>
            <a:ext cx="5566605"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Climate zones</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11" name="Text Placeholder 2">
            <a:extLst>
              <a:ext uri="{FF2B5EF4-FFF2-40B4-BE49-F238E27FC236}">
                <a16:creationId xmlns:a16="http://schemas.microsoft.com/office/drawing/2014/main" id="{A22607FA-6DFD-FAC3-60B3-5F7EAF798BDC}"/>
              </a:ext>
            </a:extLst>
          </p:cNvPr>
          <p:cNvSpPr txBox="1">
            <a:spLocks/>
          </p:cNvSpPr>
          <p:nvPr/>
        </p:nvSpPr>
        <p:spPr>
          <a:xfrm>
            <a:off x="6553943" y="1206091"/>
            <a:ext cx="3217725" cy="5252582"/>
          </a:xfrm>
          <a:prstGeom prst="rect">
            <a:avLst/>
          </a:prstGeom>
        </p:spPr>
        <p:txBody>
          <a:bodyPr lIns="108000" tIns="0" rIns="108000" bIns="0" anchor="t"/>
          <a:lstStyle>
            <a:lvl1pPr marL="0" indent="0" algn="l" defTabSz="1320704" rtl="0" eaLnBrk="1" latinLnBrk="0" hangingPunct="1">
              <a:lnSpc>
                <a:spcPts val="3200"/>
              </a:lnSpc>
              <a:spcBef>
                <a:spcPts val="0"/>
              </a:spcBef>
              <a:spcAft>
                <a:spcPts val="0"/>
              </a:spcAft>
              <a:buFont typeface="Arial" panose="020B0604020202020204" pitchFamily="34" charset="0"/>
              <a:buNone/>
              <a:defRPr sz="1600" b="0" kern="1200" spc="0" baseline="0">
                <a:solidFill>
                  <a:schemeClr val="tx1"/>
                </a:solidFill>
                <a:latin typeface="ABeeZee" panose="02000000000000000000" pitchFamily="2" charset="0"/>
                <a:ea typeface="+mn-ea"/>
                <a:cs typeface="+mn-cs"/>
              </a:defRPr>
            </a:lvl1pPr>
            <a:lvl2pPr marL="990528" indent="-330177" algn="l" defTabSz="1320704" rtl="0" eaLnBrk="1" latinLnBrk="0" hangingPunct="1">
              <a:lnSpc>
                <a:spcPct val="90000"/>
              </a:lnSpc>
              <a:spcBef>
                <a:spcPts val="722"/>
              </a:spcBef>
              <a:buFont typeface="Arial" panose="020B0604020202020204" pitchFamily="34" charset="0"/>
              <a:buChar char="•"/>
              <a:defRPr sz="3468" kern="1200">
                <a:solidFill>
                  <a:schemeClr val="tx1"/>
                </a:solidFill>
                <a:latin typeface="+mn-lt"/>
                <a:ea typeface="+mn-ea"/>
                <a:cs typeface="+mn-cs"/>
              </a:defRPr>
            </a:lvl2pPr>
            <a:lvl3pPr marL="1650880" indent="-330177" algn="l" defTabSz="1320704"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23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584"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193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287"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641"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2992" indent="-330177" algn="l" defTabSz="1320704"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greenhouse gases</a:t>
            </a:r>
            <a:r>
              <a:rPr lang="en-GB" sz="1200">
                <a:solidFill>
                  <a:prstClr val="black"/>
                </a:solidFill>
                <a:latin typeface="Abeezee" panose="020B0604020202020204" charset="0"/>
              </a:rPr>
              <a:t> – gases such as carbon dioxide that trap heat within the atmosphere</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the greenhouse effect </a:t>
            </a:r>
            <a:r>
              <a:rPr lang="en-GB" sz="1200">
                <a:solidFill>
                  <a:prstClr val="black"/>
                </a:solidFill>
                <a:latin typeface="Abeezee" panose="020B0604020202020204" charset="0"/>
              </a:rPr>
              <a:t> – the natural warming of the planet to its habitable temperature, caused by trapping heat in the Earth’s atmosphere</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the enhanced greenhouse effect –</a:t>
            </a:r>
            <a:r>
              <a:rPr lang="en-GB" sz="1200">
                <a:solidFill>
                  <a:prstClr val="black"/>
                </a:solidFill>
                <a:latin typeface="Abeezee" panose="020B0604020202020204" charset="0"/>
              </a:rPr>
              <a:t> the unnatural warming of the Earth due to increased greenhouse gases in the atmosphere</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global warming </a:t>
            </a:r>
            <a:r>
              <a:rPr lang="en-GB" sz="1200">
                <a:solidFill>
                  <a:prstClr val="black"/>
                </a:solidFill>
                <a:latin typeface="Abeezee" panose="020B0604020202020204" charset="0"/>
              </a:rPr>
              <a:t> – the increase of average temperatures on Earth; this happens naturally but happens faster due to the enhanced greenhouse effect</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climate change</a:t>
            </a:r>
            <a:r>
              <a:rPr lang="en-GB" sz="1200">
                <a:solidFill>
                  <a:prstClr val="black"/>
                </a:solidFill>
                <a:latin typeface="Abeezee" panose="020B0604020202020204" charset="0"/>
              </a:rPr>
              <a:t> – the change in the Earth’s long-term weather patterns, including precipitation, wind and temperature</a:t>
            </a:r>
          </a:p>
          <a:p>
            <a:pPr marL="171450" indent="-171450">
              <a:lnSpc>
                <a:spcPct val="120000"/>
              </a:lnSpc>
              <a:buFont typeface="Arial" panose="020B0604020202020204" pitchFamily="34" charset="0"/>
              <a:buChar char="•"/>
            </a:pPr>
            <a:r>
              <a:rPr lang="en-GB" sz="1200" b="1">
                <a:solidFill>
                  <a:prstClr val="black"/>
                </a:solidFill>
                <a:latin typeface="Abeezee" panose="020B0604020202020204" charset="0"/>
              </a:rPr>
              <a:t>fossil fuel </a:t>
            </a:r>
            <a:r>
              <a:rPr lang="en-GB" sz="1200">
                <a:solidFill>
                  <a:prstClr val="black"/>
                </a:solidFill>
                <a:latin typeface="Abeezee" panose="020B0604020202020204" charset="0"/>
              </a:rPr>
              <a:t>– a (chemical) store of energy formed over millions of years from dead plants and animals</a:t>
            </a:r>
          </a:p>
          <a:p>
            <a:pPr marL="171450" indent="-171450">
              <a:lnSpc>
                <a:spcPct val="120000"/>
              </a:lnSpc>
              <a:buFont typeface="Arial" panose="020B0604020202020204" pitchFamily="34" charset="0"/>
              <a:buChar char="•"/>
            </a:pPr>
            <a:endParaRPr lang="en-GB" sz="1200">
              <a:solidFill>
                <a:prstClr val="black"/>
              </a:solidFill>
              <a:latin typeface="Abeezee" panose="020B0604020202020204" charset="0"/>
            </a:endParaRPr>
          </a:p>
        </p:txBody>
      </p:sp>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7.02 Introduction to global climate</a:t>
            </a:r>
            <a:endParaRPr lang="en-GB" sz="900">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7.01: Introduction to map skills |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1">
            <a:extLst>
              <a:ext uri="{FF2B5EF4-FFF2-40B4-BE49-F238E27FC236}">
                <a16:creationId xmlns:a16="http://schemas.microsoft.com/office/drawing/2014/main" id="{5A1DD944-4F5B-11DA-0159-A3101001EB5E}"/>
              </a:ext>
            </a:extLst>
          </p:cNvPr>
          <p:cNvSpPr/>
          <p:nvPr/>
        </p:nvSpPr>
        <p:spPr>
          <a:xfrm>
            <a:off x="42913" y="3397158"/>
            <a:ext cx="1869816"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2. Biomes</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6979536" y="772326"/>
            <a:ext cx="2876040"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3. Key Vocabulary</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id="{7671F40B-21ED-99C6-D241-C9B977EE666C}"/>
              </a:ext>
            </a:extLst>
          </p:cNvPr>
          <p:cNvSpPr txBox="1"/>
          <p:nvPr/>
        </p:nvSpPr>
        <p:spPr>
          <a:xfrm>
            <a:off x="643357" y="5933830"/>
            <a:ext cx="5185842" cy="521105"/>
          </a:xfrm>
          <a:prstGeom prst="rect">
            <a:avLst/>
          </a:prstGeom>
          <a:noFill/>
        </p:spPr>
        <p:txBody>
          <a:bodyPr wrap="square">
            <a:spAutoFit/>
          </a:bodyPr>
          <a:lstStyle/>
          <a:p>
            <a:pPr>
              <a:lnSpc>
                <a:spcPct val="120000"/>
              </a:lnSpc>
            </a:pPr>
            <a:r>
              <a:rPr lang="en-GB" sz="1200">
                <a:solidFill>
                  <a:schemeClr val="bg1"/>
                </a:solidFill>
                <a:latin typeface="Abeezee" panose="020B0604020202020204" charset="0"/>
                <a:cs typeface="Arial"/>
              </a:rPr>
              <a:t>Biomes are areas of the world that, because of similar climates, have similar landscapes and wildlife. Biomes are shown on the map.</a:t>
            </a:r>
          </a:p>
        </p:txBody>
      </p:sp>
      <p:sp>
        <p:nvSpPr>
          <p:cNvPr id="2" name="TextBox 1">
            <a:extLst>
              <a:ext uri="{FF2B5EF4-FFF2-40B4-BE49-F238E27FC236}">
                <a16:creationId xmlns:a16="http://schemas.microsoft.com/office/drawing/2014/main" id="{46E09AC2-8EC2-826A-C28C-03AE06170FBC}"/>
              </a:ext>
            </a:extLst>
          </p:cNvPr>
          <p:cNvSpPr txBox="1"/>
          <p:nvPr/>
        </p:nvSpPr>
        <p:spPr>
          <a:xfrm>
            <a:off x="516963" y="6611410"/>
            <a:ext cx="4952144" cy="215444"/>
          </a:xfrm>
          <a:prstGeom prst="rect">
            <a:avLst/>
          </a:prstGeom>
          <a:noFill/>
        </p:spPr>
        <p:txBody>
          <a:bodyPr wrap="square">
            <a:spAutoFit/>
          </a:bodyPr>
          <a:lstStyle/>
          <a:p>
            <a:r>
              <a:rPr lang="en-GB" sz="800">
                <a:solidFill>
                  <a:schemeClr val="tx1">
                    <a:lumMod val="50000"/>
                  </a:schemeClr>
                </a:solidFill>
              </a:rPr>
              <a:t>Terpsichores, </a:t>
            </a:r>
            <a:r>
              <a:rPr lang="en-GB" sz="800">
                <a:solidFill>
                  <a:schemeClr val="tx1">
                    <a:lumMod val="50000"/>
                  </a:schemeClr>
                </a:solidFill>
                <a:hlinkClick r:id="rId4">
                  <a:extLst>
                    <a:ext uri="{A12FA001-AC4F-418D-AE19-62706E023703}">
                      <ahyp:hlinkClr xmlns:ahyp="http://schemas.microsoft.com/office/drawing/2018/hyperlinkcolor" val="tx"/>
                    </a:ext>
                  </a:extLst>
                </a:hlinkClick>
              </a:rPr>
              <a:t>CC BY-SA 3.0</a:t>
            </a:r>
            <a:r>
              <a:rPr lang="en-GB" sz="800">
                <a:solidFill>
                  <a:schemeClr val="tx1">
                    <a:lumMod val="50000"/>
                  </a:schemeClr>
                </a:solidFill>
              </a:rPr>
              <a:t>,via Wikimedia Commons</a:t>
            </a:r>
          </a:p>
        </p:txBody>
      </p:sp>
      <p:pic>
        <p:nvPicPr>
          <p:cNvPr id="3" name="Picture 2">
            <a:extLst>
              <a:ext uri="{FF2B5EF4-FFF2-40B4-BE49-F238E27FC236}">
                <a16:creationId xmlns:a16="http://schemas.microsoft.com/office/drawing/2014/main" id="{52352C27-B294-886E-5F23-2580B307C3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57" y="3758501"/>
            <a:ext cx="3988446" cy="21687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7B823AA-6F8F-2590-82E4-6C9F20BC6381}"/>
              </a:ext>
            </a:extLst>
          </p:cNvPr>
          <p:cNvSpPr txBox="1"/>
          <p:nvPr/>
        </p:nvSpPr>
        <p:spPr>
          <a:xfrm>
            <a:off x="432509" y="2164802"/>
            <a:ext cx="2766622" cy="938719"/>
          </a:xfrm>
          <a:prstGeom prst="rect">
            <a:avLst/>
          </a:prstGeom>
          <a:noFill/>
        </p:spPr>
        <p:txBody>
          <a:bodyPr wrap="square" rtlCol="0">
            <a:spAutoFit/>
          </a:bodyPr>
          <a:lstStyle/>
          <a:p>
            <a:r>
              <a:rPr lang="en-US" sz="1100">
                <a:solidFill>
                  <a:srgbClr val="D07F3F"/>
                </a:solidFill>
                <a:latin typeface="ABeeZee"/>
              </a:rPr>
              <a:t>tropical A</a:t>
            </a:r>
          </a:p>
          <a:p>
            <a:r>
              <a:rPr lang="en-US" sz="1100">
                <a:solidFill>
                  <a:srgbClr val="C3AE2B"/>
                </a:solidFill>
                <a:latin typeface="ABeeZee"/>
              </a:rPr>
              <a:t>arid (dry) B</a:t>
            </a:r>
          </a:p>
          <a:p>
            <a:r>
              <a:rPr lang="en-US" sz="1100">
                <a:solidFill>
                  <a:srgbClr val="88A442"/>
                </a:solidFill>
                <a:latin typeface="ABeeZee"/>
              </a:rPr>
              <a:t>temperate C</a:t>
            </a:r>
          </a:p>
          <a:p>
            <a:r>
              <a:rPr lang="en-GB" sz="1100">
                <a:solidFill>
                  <a:srgbClr val="39A6BA"/>
                </a:solidFill>
                <a:latin typeface="ABeeZee"/>
              </a:rPr>
              <a:t>continental D</a:t>
            </a:r>
          </a:p>
          <a:p>
            <a:r>
              <a:rPr lang="en-GB" sz="1100">
                <a:solidFill>
                  <a:srgbClr val="4C83BF"/>
                </a:solidFill>
                <a:latin typeface="ABeeZee"/>
              </a:rPr>
              <a:t>polar E</a:t>
            </a:r>
          </a:p>
        </p:txBody>
      </p:sp>
      <p:graphicFrame>
        <p:nvGraphicFramePr>
          <p:cNvPr id="16" name="Table 15">
            <a:extLst>
              <a:ext uri="{FF2B5EF4-FFF2-40B4-BE49-F238E27FC236}">
                <a16:creationId xmlns:a16="http://schemas.microsoft.com/office/drawing/2014/main" id="{DCFC2ECC-83FA-335B-E1F3-C590DF89765F}"/>
              </a:ext>
            </a:extLst>
          </p:cNvPr>
          <p:cNvGraphicFramePr>
            <a:graphicFrameLocks noGrp="1"/>
          </p:cNvGraphicFramePr>
          <p:nvPr/>
        </p:nvGraphicFramePr>
        <p:xfrm>
          <a:off x="116765" y="2138766"/>
          <a:ext cx="208280" cy="940560"/>
        </p:xfrm>
        <a:graphic>
          <a:graphicData uri="http://schemas.openxmlformats.org/drawingml/2006/table">
            <a:tbl>
              <a:tblPr firstRow="1" bandRow="1"/>
              <a:tblGrid>
                <a:gridCol w="208280">
                  <a:extLst>
                    <a:ext uri="{9D8B030D-6E8A-4147-A177-3AD203B41FA5}">
                      <a16:colId xmlns:a16="http://schemas.microsoft.com/office/drawing/2014/main" val="1453948920"/>
                    </a:ext>
                  </a:extLst>
                </a:gridCol>
              </a:tblGrid>
              <a:tr h="188112">
                <a:tc>
                  <a:txBody>
                    <a:bodyPr/>
                    <a:lstStyle>
                      <a:lvl1pPr marL="0" algn="l" defTabSz="914400" rtl="0" eaLnBrk="1" latinLnBrk="0" hangingPunct="1">
                        <a:defRPr sz="1800" b="1" kern="1200">
                          <a:solidFill>
                            <a:schemeClr val="lt1"/>
                          </a:solidFill>
                          <a:latin typeface="ABeeZee"/>
                        </a:defRPr>
                      </a:lvl1pPr>
                      <a:lvl2pPr marL="457200" algn="l" defTabSz="914400" rtl="0" eaLnBrk="1" latinLnBrk="0" hangingPunct="1">
                        <a:defRPr sz="1800" b="1" kern="1200">
                          <a:solidFill>
                            <a:schemeClr val="lt1"/>
                          </a:solidFill>
                          <a:latin typeface="ABeeZee"/>
                        </a:defRPr>
                      </a:lvl2pPr>
                      <a:lvl3pPr marL="914400" algn="l" defTabSz="914400" rtl="0" eaLnBrk="1" latinLnBrk="0" hangingPunct="1">
                        <a:defRPr sz="1800" b="1" kern="1200">
                          <a:solidFill>
                            <a:schemeClr val="lt1"/>
                          </a:solidFill>
                          <a:latin typeface="ABeeZee"/>
                        </a:defRPr>
                      </a:lvl3pPr>
                      <a:lvl4pPr marL="1371600" algn="l" defTabSz="914400" rtl="0" eaLnBrk="1" latinLnBrk="0" hangingPunct="1">
                        <a:defRPr sz="1800" b="1" kern="1200">
                          <a:solidFill>
                            <a:schemeClr val="lt1"/>
                          </a:solidFill>
                          <a:latin typeface="ABeeZee"/>
                        </a:defRPr>
                      </a:lvl4pPr>
                      <a:lvl5pPr marL="1828800" algn="l" defTabSz="914400" rtl="0" eaLnBrk="1" latinLnBrk="0" hangingPunct="1">
                        <a:defRPr sz="1800" b="1" kern="1200">
                          <a:solidFill>
                            <a:schemeClr val="lt1"/>
                          </a:solidFill>
                          <a:latin typeface="ABeeZee"/>
                        </a:defRPr>
                      </a:lvl5pPr>
                      <a:lvl6pPr marL="2286000" algn="l" defTabSz="914400" rtl="0" eaLnBrk="1" latinLnBrk="0" hangingPunct="1">
                        <a:defRPr sz="1800" b="1" kern="1200">
                          <a:solidFill>
                            <a:schemeClr val="lt1"/>
                          </a:solidFill>
                          <a:latin typeface="ABeeZee"/>
                        </a:defRPr>
                      </a:lvl6pPr>
                      <a:lvl7pPr marL="2743200" algn="l" defTabSz="914400" rtl="0" eaLnBrk="1" latinLnBrk="0" hangingPunct="1">
                        <a:defRPr sz="1800" b="1" kern="1200">
                          <a:solidFill>
                            <a:schemeClr val="lt1"/>
                          </a:solidFill>
                          <a:latin typeface="ABeeZee"/>
                        </a:defRPr>
                      </a:lvl7pPr>
                      <a:lvl8pPr marL="3200400" algn="l" defTabSz="914400" rtl="0" eaLnBrk="1" latinLnBrk="0" hangingPunct="1">
                        <a:defRPr sz="1800" b="1" kern="1200">
                          <a:solidFill>
                            <a:schemeClr val="lt1"/>
                          </a:solidFill>
                          <a:latin typeface="ABeeZee"/>
                        </a:defRPr>
                      </a:lvl8pPr>
                      <a:lvl9pPr marL="3657600" algn="l" defTabSz="914400" rtl="0" eaLnBrk="1" latinLnBrk="0" hangingPunct="1">
                        <a:defRPr sz="1800" b="1" kern="1200">
                          <a:solidFill>
                            <a:schemeClr val="lt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D07F3F"/>
                    </a:solidFill>
                  </a:tcPr>
                </a:tc>
                <a:extLst>
                  <a:ext uri="{0D108BD9-81ED-4DB2-BD59-A6C34878D82A}">
                    <a16:rowId xmlns:a16="http://schemas.microsoft.com/office/drawing/2014/main" val="2158233688"/>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C3AE2B"/>
                    </a:solidFill>
                  </a:tcPr>
                </a:tc>
                <a:extLst>
                  <a:ext uri="{0D108BD9-81ED-4DB2-BD59-A6C34878D82A}">
                    <a16:rowId xmlns:a16="http://schemas.microsoft.com/office/drawing/2014/main" val="1269218082"/>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88A442"/>
                    </a:solidFill>
                  </a:tcPr>
                </a:tc>
                <a:extLst>
                  <a:ext uri="{0D108BD9-81ED-4DB2-BD59-A6C34878D82A}">
                    <a16:rowId xmlns:a16="http://schemas.microsoft.com/office/drawing/2014/main" val="3736659737"/>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39A6BA"/>
                    </a:solidFill>
                  </a:tcPr>
                </a:tc>
                <a:extLst>
                  <a:ext uri="{0D108BD9-81ED-4DB2-BD59-A6C34878D82A}">
                    <a16:rowId xmlns:a16="http://schemas.microsoft.com/office/drawing/2014/main" val="2878388640"/>
                  </a:ext>
                </a:extLst>
              </a:tr>
              <a:tr h="188112">
                <a:tc>
                  <a:txBody>
                    <a:bodyPr/>
                    <a:lstStyle>
                      <a:lvl1pPr marL="0" algn="l" defTabSz="914400" rtl="0" eaLnBrk="1" latinLnBrk="0" hangingPunct="1">
                        <a:defRPr sz="1800" kern="1200">
                          <a:solidFill>
                            <a:schemeClr val="dk1"/>
                          </a:solidFill>
                          <a:latin typeface="ABeeZee"/>
                        </a:defRPr>
                      </a:lvl1pPr>
                      <a:lvl2pPr marL="457200" algn="l" defTabSz="914400" rtl="0" eaLnBrk="1" latinLnBrk="0" hangingPunct="1">
                        <a:defRPr sz="1800" kern="1200">
                          <a:solidFill>
                            <a:schemeClr val="dk1"/>
                          </a:solidFill>
                          <a:latin typeface="ABeeZee"/>
                        </a:defRPr>
                      </a:lvl2pPr>
                      <a:lvl3pPr marL="914400" algn="l" defTabSz="914400" rtl="0" eaLnBrk="1" latinLnBrk="0" hangingPunct="1">
                        <a:defRPr sz="1800" kern="1200">
                          <a:solidFill>
                            <a:schemeClr val="dk1"/>
                          </a:solidFill>
                          <a:latin typeface="ABeeZee"/>
                        </a:defRPr>
                      </a:lvl3pPr>
                      <a:lvl4pPr marL="1371600" algn="l" defTabSz="914400" rtl="0" eaLnBrk="1" latinLnBrk="0" hangingPunct="1">
                        <a:defRPr sz="1800" kern="1200">
                          <a:solidFill>
                            <a:schemeClr val="dk1"/>
                          </a:solidFill>
                          <a:latin typeface="ABeeZee"/>
                        </a:defRPr>
                      </a:lvl4pPr>
                      <a:lvl5pPr marL="1828800" algn="l" defTabSz="914400" rtl="0" eaLnBrk="1" latinLnBrk="0" hangingPunct="1">
                        <a:defRPr sz="1800" kern="1200">
                          <a:solidFill>
                            <a:schemeClr val="dk1"/>
                          </a:solidFill>
                          <a:latin typeface="ABeeZee"/>
                        </a:defRPr>
                      </a:lvl5pPr>
                      <a:lvl6pPr marL="2286000" algn="l" defTabSz="914400" rtl="0" eaLnBrk="1" latinLnBrk="0" hangingPunct="1">
                        <a:defRPr sz="1800" kern="1200">
                          <a:solidFill>
                            <a:schemeClr val="dk1"/>
                          </a:solidFill>
                          <a:latin typeface="ABeeZee"/>
                        </a:defRPr>
                      </a:lvl6pPr>
                      <a:lvl7pPr marL="2743200" algn="l" defTabSz="914400" rtl="0" eaLnBrk="1" latinLnBrk="0" hangingPunct="1">
                        <a:defRPr sz="1800" kern="1200">
                          <a:solidFill>
                            <a:schemeClr val="dk1"/>
                          </a:solidFill>
                          <a:latin typeface="ABeeZee"/>
                        </a:defRPr>
                      </a:lvl7pPr>
                      <a:lvl8pPr marL="3200400" algn="l" defTabSz="914400" rtl="0" eaLnBrk="1" latinLnBrk="0" hangingPunct="1">
                        <a:defRPr sz="1800" kern="1200">
                          <a:solidFill>
                            <a:schemeClr val="dk1"/>
                          </a:solidFill>
                          <a:latin typeface="ABeeZee"/>
                        </a:defRPr>
                      </a:lvl8pPr>
                      <a:lvl9pPr marL="3657600" algn="l" defTabSz="914400" rtl="0" eaLnBrk="1" latinLnBrk="0" hangingPunct="1">
                        <a:defRPr sz="1800" kern="1200">
                          <a:solidFill>
                            <a:schemeClr val="dk1"/>
                          </a:solidFill>
                          <a:latin typeface="ABeeZee"/>
                        </a:defRPr>
                      </a:lvl9pPr>
                    </a:lstStyle>
                    <a:p>
                      <a:endParaRPr lang="en-GB" sz="100"/>
                    </a:p>
                  </a:txBody>
                  <a:tcPr>
                    <a:lnL w="12700" cap="flat" cmpd="sng" algn="ctr">
                      <a:solidFill>
                        <a:srgbClr val="FFFFEF"/>
                      </a:solidFill>
                      <a:prstDash val="solid"/>
                      <a:round/>
                      <a:headEnd type="none" w="med" len="med"/>
                      <a:tailEnd type="none" w="med" len="med"/>
                    </a:lnL>
                    <a:lnR w="12700" cap="flat" cmpd="sng" algn="ctr">
                      <a:solidFill>
                        <a:srgbClr val="FFFFEF"/>
                      </a:solidFill>
                      <a:prstDash val="solid"/>
                      <a:round/>
                      <a:headEnd type="none" w="med" len="med"/>
                      <a:tailEnd type="none" w="med" len="med"/>
                    </a:lnR>
                    <a:lnT w="12700" cap="flat" cmpd="sng" algn="ctr">
                      <a:solidFill>
                        <a:srgbClr val="FFFFEF"/>
                      </a:solidFill>
                      <a:prstDash val="solid"/>
                      <a:round/>
                      <a:headEnd type="none" w="med" len="med"/>
                      <a:tailEnd type="none" w="med" len="med"/>
                    </a:lnT>
                    <a:lnB w="12700" cap="flat" cmpd="sng" algn="ctr">
                      <a:solidFill>
                        <a:srgbClr val="FFFFEF"/>
                      </a:solidFill>
                      <a:prstDash val="solid"/>
                      <a:round/>
                      <a:headEnd type="none" w="med" len="med"/>
                      <a:tailEnd type="none" w="med" len="med"/>
                    </a:lnB>
                    <a:lnTlToBr w="12700" cmpd="sng">
                      <a:noFill/>
                      <a:prstDash val="solid"/>
                    </a:lnTlToBr>
                    <a:lnBlToTr w="12700" cmpd="sng">
                      <a:noFill/>
                      <a:prstDash val="solid"/>
                    </a:lnBlToTr>
                    <a:solidFill>
                      <a:srgbClr val="4C83BF"/>
                    </a:solidFill>
                  </a:tcPr>
                </a:tc>
                <a:extLst>
                  <a:ext uri="{0D108BD9-81ED-4DB2-BD59-A6C34878D82A}">
                    <a16:rowId xmlns:a16="http://schemas.microsoft.com/office/drawing/2014/main" val="1299414586"/>
                  </a:ext>
                </a:extLst>
              </a:tr>
            </a:tbl>
          </a:graphicData>
        </a:graphic>
      </p:graphicFrame>
      <p:sp>
        <p:nvSpPr>
          <p:cNvPr id="23" name="TextBox 22">
            <a:extLst>
              <a:ext uri="{FF2B5EF4-FFF2-40B4-BE49-F238E27FC236}">
                <a16:creationId xmlns:a16="http://schemas.microsoft.com/office/drawing/2014/main" id="{2A145779-471B-F24A-F404-D04C989D064B}"/>
              </a:ext>
            </a:extLst>
          </p:cNvPr>
          <p:cNvSpPr txBox="1"/>
          <p:nvPr/>
        </p:nvSpPr>
        <p:spPr>
          <a:xfrm>
            <a:off x="4136427" y="1140070"/>
            <a:ext cx="2091194" cy="2515497"/>
          </a:xfrm>
          <a:prstGeom prst="rect">
            <a:avLst/>
          </a:prstGeom>
          <a:noFill/>
        </p:spPr>
        <p:txBody>
          <a:bodyPr wrap="square">
            <a:spAutoFit/>
          </a:bodyPr>
          <a:lstStyle/>
          <a:p>
            <a:pPr>
              <a:lnSpc>
                <a:spcPct val="120000"/>
              </a:lnSpc>
            </a:pPr>
            <a:r>
              <a:rPr lang="en-GB" sz="1200">
                <a:solidFill>
                  <a:schemeClr val="bg1"/>
                </a:solidFill>
                <a:latin typeface="Abeezee" panose="020B0604020202020204" charset="0"/>
                <a:cs typeface="Arial"/>
              </a:rPr>
              <a:t>Climate zones are areas in the world that have a similar climate. There are several major climate zones in the world, and the main six are shown on this map. The climate zones generally group together horizontally, following lines of latitude.</a:t>
            </a:r>
          </a:p>
        </p:txBody>
      </p:sp>
      <p:graphicFrame>
        <p:nvGraphicFramePr>
          <p:cNvPr id="6" name="Table 19">
            <a:extLst>
              <a:ext uri="{FF2B5EF4-FFF2-40B4-BE49-F238E27FC236}">
                <a16:creationId xmlns:a16="http://schemas.microsoft.com/office/drawing/2014/main" id="{CFE11056-97AA-1061-8F88-E2ECC467F952}"/>
              </a:ext>
            </a:extLst>
          </p:cNvPr>
          <p:cNvGraphicFramePr>
            <a:graphicFrameLocks noGrp="1"/>
          </p:cNvGraphicFramePr>
          <p:nvPr/>
        </p:nvGraphicFramePr>
        <p:xfrm>
          <a:off x="4205415" y="3693671"/>
          <a:ext cx="1953217" cy="2194560"/>
        </p:xfrm>
        <a:graphic>
          <a:graphicData uri="http://schemas.openxmlformats.org/drawingml/2006/table">
            <a:tbl>
              <a:tblPr firstRow="1" bandRow="1">
                <a:tableStyleId>{5C22544A-7EE6-4342-B048-85BDC9FD1C3A}</a:tableStyleId>
              </a:tblPr>
              <a:tblGrid>
                <a:gridCol w="432303">
                  <a:extLst>
                    <a:ext uri="{9D8B030D-6E8A-4147-A177-3AD203B41FA5}">
                      <a16:colId xmlns:a16="http://schemas.microsoft.com/office/drawing/2014/main" val="677005653"/>
                    </a:ext>
                  </a:extLst>
                </a:gridCol>
                <a:gridCol w="1520914">
                  <a:extLst>
                    <a:ext uri="{9D8B030D-6E8A-4147-A177-3AD203B41FA5}">
                      <a16:colId xmlns:a16="http://schemas.microsoft.com/office/drawing/2014/main" val="27632195"/>
                    </a:ext>
                  </a:extLst>
                </a:gridCol>
              </a:tblGrid>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7DECD"/>
                    </a:solidFill>
                  </a:tcPr>
                </a:tc>
                <a:tc>
                  <a:txBody>
                    <a:bodyPr/>
                    <a:lstStyle/>
                    <a:p>
                      <a:r>
                        <a:rPr lang="en-GB" sz="1000" b="0">
                          <a:solidFill>
                            <a:schemeClr val="bg1"/>
                          </a:solidFill>
                          <a:latin typeface="ABeeZee" panose="020B0604020202020204" charset="0"/>
                          <a:cs typeface="ABeeZee" panose="020B0604020202020204" charset="0"/>
                        </a:rPr>
                        <a:t>tundra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9939073"/>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CA05A"/>
                    </a:solidFill>
                  </a:tcPr>
                </a:tc>
                <a:tc>
                  <a:txBody>
                    <a:bodyPr/>
                    <a:lstStyle/>
                    <a:p>
                      <a:r>
                        <a:rPr lang="en-GB" sz="1000" b="0">
                          <a:solidFill>
                            <a:schemeClr val="bg1"/>
                          </a:solidFill>
                          <a:latin typeface="ABeeZee" panose="020B0604020202020204" charset="0"/>
                          <a:cs typeface="ABeeZee" panose="020B0604020202020204" charset="0"/>
                        </a:rPr>
                        <a:t>taiga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767150"/>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1C837"/>
                    </a:solidFill>
                  </a:tcPr>
                </a:tc>
                <a:tc>
                  <a:txBody>
                    <a:bodyPr/>
                    <a:lstStyle/>
                    <a:p>
                      <a:r>
                        <a:rPr lang="en-GB" sz="1000" b="0">
                          <a:solidFill>
                            <a:schemeClr val="bg1"/>
                          </a:solidFill>
                          <a:latin typeface="ABeeZee" panose="020B0604020202020204" charset="0"/>
                          <a:cs typeface="ABeeZee" panose="020B0604020202020204" charset="0"/>
                        </a:rPr>
                        <a:t>temperate forest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812261"/>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47821"/>
                    </a:solidFill>
                  </a:tcPr>
                </a:tc>
                <a:tc>
                  <a:txBody>
                    <a:bodyPr/>
                    <a:lstStyle/>
                    <a:p>
                      <a:r>
                        <a:rPr lang="en-GB" sz="1000" b="0">
                          <a:solidFill>
                            <a:schemeClr val="bg1"/>
                          </a:solidFill>
                          <a:latin typeface="ABeeZee" panose="020B0604020202020204" charset="0"/>
                          <a:cs typeface="ABeeZee" panose="020B0604020202020204" charset="0"/>
                        </a:rPr>
                        <a:t>tropical rainforest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24783"/>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D55"/>
                    </a:solidFill>
                  </a:tcPr>
                </a:tc>
                <a:tc>
                  <a:txBody>
                    <a:bodyPr/>
                    <a:lstStyle/>
                    <a:p>
                      <a:r>
                        <a:rPr lang="en-GB" sz="1000" b="0">
                          <a:solidFill>
                            <a:schemeClr val="bg1"/>
                          </a:solidFill>
                          <a:latin typeface="ABeeZee" panose="020B0604020202020204" charset="0"/>
                          <a:cs typeface="ABeeZee" panose="020B0604020202020204" charset="0"/>
                        </a:rPr>
                        <a:t>savanna grasslands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3623457"/>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87137"/>
                    </a:solidFill>
                  </a:tcPr>
                </a:tc>
                <a:tc>
                  <a:txBody>
                    <a:bodyPr/>
                    <a:lstStyle/>
                    <a:p>
                      <a:r>
                        <a:rPr lang="en-GB" sz="1000" b="0">
                          <a:solidFill>
                            <a:schemeClr val="bg1"/>
                          </a:solidFill>
                          <a:latin typeface="ABeeZee" panose="020B0604020202020204" charset="0"/>
                          <a:cs typeface="ABeeZee" panose="020B0604020202020204" charset="0"/>
                        </a:rPr>
                        <a:t>Mediterranean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8747281"/>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6D5"/>
                    </a:solidFill>
                  </a:tcPr>
                </a:tc>
                <a:tc>
                  <a:txBody>
                    <a:bodyPr/>
                    <a:lstStyle/>
                    <a:p>
                      <a:r>
                        <a:rPr lang="en-GB" sz="1000" b="0">
                          <a:solidFill>
                            <a:schemeClr val="bg1"/>
                          </a:solidFill>
                          <a:latin typeface="ABeeZee" panose="020B0604020202020204" charset="0"/>
                          <a:cs typeface="ABeeZee" panose="020B0604020202020204" charset="0"/>
                        </a:rPr>
                        <a:t>hot deserts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5119556"/>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r>
                        <a:rPr lang="en-GB" sz="1000" b="0">
                          <a:solidFill>
                            <a:schemeClr val="bg1"/>
                          </a:solidFill>
                          <a:latin typeface="ABeeZee" panose="020B0604020202020204" charset="0"/>
                          <a:cs typeface="ABeeZee" panose="020B0604020202020204" charset="0"/>
                        </a:rPr>
                        <a:t>cold deserts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8403608"/>
                  </a:ext>
                </a:extLst>
              </a:tr>
              <a:tr h="170695">
                <a:tc>
                  <a:txBody>
                    <a:bodyPr/>
                    <a:lstStyle/>
                    <a:p>
                      <a:endParaRPr lang="en-GB" sz="1000">
                        <a:solidFill>
                          <a:schemeClr val="bg1"/>
                        </a:solidFill>
                        <a:latin typeface="ABeeZee" panose="020B0604020202020204" charset="0"/>
                        <a:cs typeface="ABeeZee" panose="020B060402020202020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AFE9"/>
                    </a:solidFill>
                  </a:tcPr>
                </a:tc>
                <a:tc>
                  <a:txBody>
                    <a:bodyPr/>
                    <a:lstStyle/>
                    <a:p>
                      <a:r>
                        <a:rPr lang="en-GB" sz="1000" b="0">
                          <a:solidFill>
                            <a:schemeClr val="bg1"/>
                          </a:solidFill>
                          <a:latin typeface="ABeeZee" panose="020B0604020202020204" charset="0"/>
                          <a:cs typeface="ABeeZee" panose="020B0604020202020204" charset="0"/>
                        </a:rPr>
                        <a:t>alpine shrublands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7845193"/>
                  </a:ext>
                </a:extLst>
              </a:tr>
            </a:tbl>
          </a:graphicData>
        </a:graphic>
      </p:graphicFrame>
    </p:spTree>
    <p:extLst>
      <p:ext uri="{BB962C8B-B14F-4D97-AF65-F5344CB8AC3E}">
        <p14:creationId xmlns:p14="http://schemas.microsoft.com/office/powerpoint/2010/main" val="920208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7">
            <a:extLst>
              <a:ext uri="{FF2B5EF4-FFF2-40B4-BE49-F238E27FC236}">
                <a16:creationId xmlns:a16="http://schemas.microsoft.com/office/drawing/2014/main" id="{F6F69487-93E7-7770-A08C-0CE138B3EECA}"/>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7.02 Introduction to global climate</a:t>
            </a:r>
            <a:endParaRPr lang="en-GB" sz="900">
              <a:solidFill>
                <a:schemeClr val="bg1"/>
              </a:solidFill>
              <a:effectLst/>
              <a:latin typeface="Abeezee"/>
              <a:ea typeface="Calibri" panose="020F0502020204030204" pitchFamily="34" charset="0"/>
              <a:cs typeface="Times New Roman" panose="02020603050405020304" pitchFamily="18" charset="0"/>
            </a:endParaRPr>
          </a:p>
        </p:txBody>
      </p:sp>
      <p:sp>
        <p:nvSpPr>
          <p:cNvPr id="29" name="Rectangle 11">
            <a:extLst>
              <a:ext uri="{FF2B5EF4-FFF2-40B4-BE49-F238E27FC236}">
                <a16:creationId xmlns:a16="http://schemas.microsoft.com/office/drawing/2014/main" id="{09C57D9B-2745-ABD2-7125-4F37E81C6DC8}"/>
              </a:ext>
            </a:extLst>
          </p:cNvPr>
          <p:cNvSpPr/>
          <p:nvPr/>
        </p:nvSpPr>
        <p:spPr>
          <a:xfrm flipH="1">
            <a:off x="5964382" y="3881296"/>
            <a:ext cx="3890818"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6.The effects of climate change</a:t>
            </a:r>
            <a:endParaRPr kumimoji="0" lang="en-GB" sz="105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30" name="Rectangle 11">
            <a:extLst>
              <a:ext uri="{FF2B5EF4-FFF2-40B4-BE49-F238E27FC236}">
                <a16:creationId xmlns:a16="http://schemas.microsoft.com/office/drawing/2014/main" id="{B6F9CCE2-8BAD-A850-73D1-F6E2D1AD48EE}"/>
              </a:ext>
            </a:extLst>
          </p:cNvPr>
          <p:cNvSpPr/>
          <p:nvPr/>
        </p:nvSpPr>
        <p:spPr>
          <a:xfrm>
            <a:off x="50424" y="797227"/>
            <a:ext cx="4410365"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4. Global warming </a:t>
            </a:r>
          </a:p>
        </p:txBody>
      </p:sp>
      <p:sp>
        <p:nvSpPr>
          <p:cNvPr id="2" name="Rectangle 11">
            <a:extLst>
              <a:ext uri="{FF2B5EF4-FFF2-40B4-BE49-F238E27FC236}">
                <a16:creationId xmlns:a16="http://schemas.microsoft.com/office/drawing/2014/main" id="{FB88D317-D86B-1503-3831-DD7D0F6CD3DE}"/>
              </a:ext>
            </a:extLst>
          </p:cNvPr>
          <p:cNvSpPr/>
          <p:nvPr/>
        </p:nvSpPr>
        <p:spPr>
          <a:xfrm>
            <a:off x="50423" y="3916073"/>
            <a:ext cx="4889757" cy="308918"/>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5. The causes of climate change</a:t>
            </a:r>
          </a:p>
        </p:txBody>
      </p:sp>
      <p:sp>
        <p:nvSpPr>
          <p:cNvPr id="10" name="Text Placeholder 2">
            <a:extLst>
              <a:ext uri="{FF2B5EF4-FFF2-40B4-BE49-F238E27FC236}">
                <a16:creationId xmlns:a16="http://schemas.microsoft.com/office/drawing/2014/main" id="{7CC17645-5A94-C3ED-78B4-191463838E69}"/>
              </a:ext>
            </a:extLst>
          </p:cNvPr>
          <p:cNvSpPr txBox="1">
            <a:spLocks/>
          </p:cNvSpPr>
          <p:nvPr/>
        </p:nvSpPr>
        <p:spPr>
          <a:xfrm>
            <a:off x="6099208" y="4294123"/>
            <a:ext cx="1643354" cy="1391073"/>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pPr>
            <a:r>
              <a:rPr lang="en-US" sz="1100">
                <a:solidFill>
                  <a:schemeClr val="bg1"/>
                </a:solidFill>
                <a:latin typeface="ABeeZee" panose="020B0604020202020204" charset="0"/>
              </a:rPr>
              <a:t>Climate change can cause:</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more extreme weather events, such as heatwaves</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melting sea ice and ice caps</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rising sea levels and flooding of coastal areas</a:t>
            </a:r>
          </a:p>
        </p:txBody>
      </p:sp>
      <p:grpSp>
        <p:nvGrpSpPr>
          <p:cNvPr id="20" name="Group 19">
            <a:extLst>
              <a:ext uri="{FF2B5EF4-FFF2-40B4-BE49-F238E27FC236}">
                <a16:creationId xmlns:a16="http://schemas.microsoft.com/office/drawing/2014/main" id="{E71912D7-17B4-75A8-F05E-7E029D9603BF}"/>
              </a:ext>
            </a:extLst>
          </p:cNvPr>
          <p:cNvGrpSpPr/>
          <p:nvPr/>
        </p:nvGrpSpPr>
        <p:grpSpPr>
          <a:xfrm>
            <a:off x="50424" y="1034439"/>
            <a:ext cx="9767219" cy="3385879"/>
            <a:chOff x="50424" y="1034439"/>
            <a:chExt cx="9767219" cy="3385879"/>
          </a:xfrm>
        </p:grpSpPr>
        <p:sp>
          <p:nvSpPr>
            <p:cNvPr id="4" name="Text Placeholder 2">
              <a:extLst>
                <a:ext uri="{FF2B5EF4-FFF2-40B4-BE49-F238E27FC236}">
                  <a16:creationId xmlns:a16="http://schemas.microsoft.com/office/drawing/2014/main" id="{270C5E40-064A-CBEC-D7E3-7FA86E5584AC}"/>
                </a:ext>
              </a:extLst>
            </p:cNvPr>
            <p:cNvSpPr txBox="1">
              <a:spLocks/>
            </p:cNvSpPr>
            <p:nvPr/>
          </p:nvSpPr>
          <p:spPr>
            <a:xfrm>
              <a:off x="88358" y="2284173"/>
              <a:ext cx="3316064" cy="2136145"/>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a:solidFill>
                    <a:schemeClr val="bg1"/>
                  </a:solidFill>
                  <a:latin typeface="ABeeZee" panose="020B0604020202020204" charset="0"/>
                </a:rPr>
                <a:t>The </a:t>
              </a:r>
              <a:r>
                <a:rPr lang="en-US" sz="1100" b="1">
                  <a:solidFill>
                    <a:schemeClr val="bg1"/>
                  </a:solidFill>
                  <a:latin typeface="ABeeZee" panose="020B0604020202020204" charset="0"/>
                </a:rPr>
                <a:t>greenhouse effect </a:t>
              </a:r>
              <a:r>
                <a:rPr lang="en-US" sz="1100">
                  <a:solidFill>
                    <a:schemeClr val="bg1"/>
                  </a:solidFill>
                  <a:latin typeface="ABeeZee" panose="020B0604020202020204" charset="0"/>
                </a:rPr>
                <a:t>is the </a:t>
              </a:r>
              <a:r>
                <a:rPr lang="en-US" sz="1100" b="1">
                  <a:solidFill>
                    <a:schemeClr val="bg1"/>
                  </a:solidFill>
                  <a:latin typeface="ABeeZee" panose="020B0604020202020204" charset="0"/>
                </a:rPr>
                <a:t>natural process, which</a:t>
              </a:r>
              <a:r>
                <a:rPr lang="en-US" sz="1100">
                  <a:solidFill>
                    <a:schemeClr val="bg1"/>
                  </a:solidFill>
                  <a:latin typeface="ABeeZee" panose="020B0604020202020204" charset="0"/>
                </a:rPr>
                <a:t> has always taken place, that keeps the Earth warm. Without it, the Earth would be too cold to live on.</a:t>
              </a:r>
            </a:p>
            <a:p>
              <a:pPr>
                <a:lnSpc>
                  <a:spcPct val="120000"/>
                </a:lnSpc>
              </a:pPr>
              <a:r>
                <a:rPr lang="en-US" sz="1100">
                  <a:solidFill>
                    <a:schemeClr val="bg1"/>
                  </a:solidFill>
                  <a:latin typeface="ABeeZee" panose="020B0604020202020204" charset="0"/>
                </a:rPr>
                <a:t>The light and heat energy are trapped in the atmosphere by greenhouse gases, such as carbon dioxide. This warms the Earth.</a:t>
              </a:r>
            </a:p>
          </p:txBody>
        </p:sp>
        <p:sp>
          <p:nvSpPr>
            <p:cNvPr id="6" name="Text Placeholder 2">
              <a:extLst>
                <a:ext uri="{FF2B5EF4-FFF2-40B4-BE49-F238E27FC236}">
                  <a16:creationId xmlns:a16="http://schemas.microsoft.com/office/drawing/2014/main" id="{E1E539CE-68DF-6B85-206C-0E8BF7E40CB5}"/>
                </a:ext>
              </a:extLst>
            </p:cNvPr>
            <p:cNvSpPr txBox="1">
              <a:spLocks/>
            </p:cNvSpPr>
            <p:nvPr/>
          </p:nvSpPr>
          <p:spPr>
            <a:xfrm>
              <a:off x="3652374" y="2284173"/>
              <a:ext cx="3257750" cy="1995758"/>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a:solidFill>
                    <a:schemeClr val="bg1"/>
                  </a:solidFill>
                  <a:latin typeface="ABeeZee" panose="020B0604020202020204" charset="0"/>
                </a:rPr>
                <a:t>The </a:t>
              </a:r>
              <a:r>
                <a:rPr lang="en-US" sz="1100" b="1">
                  <a:solidFill>
                    <a:schemeClr val="bg1"/>
                  </a:solidFill>
                  <a:latin typeface="ABeeZee" panose="020B0604020202020204" charset="0"/>
                </a:rPr>
                <a:t>enhanced greenhouse effect </a:t>
              </a:r>
              <a:r>
                <a:rPr lang="en-US" sz="1100">
                  <a:solidFill>
                    <a:schemeClr val="bg1"/>
                  </a:solidFill>
                  <a:latin typeface="ABeeZee" panose="020B0604020202020204" charset="0"/>
                </a:rPr>
                <a:t>causes an </a:t>
              </a:r>
              <a:r>
                <a:rPr lang="en-US" sz="1100" b="1">
                  <a:solidFill>
                    <a:schemeClr val="bg1"/>
                  </a:solidFill>
                  <a:latin typeface="ABeeZee" panose="020B0604020202020204" charset="0"/>
                </a:rPr>
                <a:t>unnatural increase in temperature</a:t>
              </a:r>
              <a:r>
                <a:rPr lang="en-US" sz="1100">
                  <a:solidFill>
                    <a:schemeClr val="bg1"/>
                  </a:solidFill>
                  <a:latin typeface="ABeeZee" panose="020B0604020202020204" charset="0"/>
                </a:rPr>
                <a:t>. Human activities (such as burning fossil fuels, transport, waste, agriculture, deforestation) increase the amount of greenhouse gases in the atmosphere. The Earth warms more quickly, and global warming increases.</a:t>
              </a:r>
            </a:p>
          </p:txBody>
        </p:sp>
        <p:sp>
          <p:nvSpPr>
            <p:cNvPr id="8" name="Text Placeholder 2">
              <a:extLst>
                <a:ext uri="{FF2B5EF4-FFF2-40B4-BE49-F238E27FC236}">
                  <a16:creationId xmlns:a16="http://schemas.microsoft.com/office/drawing/2014/main" id="{12E1C295-2BB0-9987-6799-7186747FA2B7}"/>
                </a:ext>
              </a:extLst>
            </p:cNvPr>
            <p:cNvSpPr txBox="1">
              <a:spLocks/>
            </p:cNvSpPr>
            <p:nvPr/>
          </p:nvSpPr>
          <p:spPr>
            <a:xfrm>
              <a:off x="7158076" y="2274719"/>
              <a:ext cx="2659567" cy="1523222"/>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100">
                  <a:solidFill>
                    <a:schemeClr val="bg1"/>
                  </a:solidFill>
                  <a:latin typeface="ABeeZee" panose="020B0604020202020204" charset="0"/>
                </a:rPr>
                <a:t>Accelerated global warming can also lead to other changes in the Earth’s long-term weather patterns, such as precipitation, wind and storms. The changes to the Earth’s wider climate – not just temperature – are called </a:t>
              </a:r>
              <a:r>
                <a:rPr lang="en-US" sz="1100" b="1">
                  <a:solidFill>
                    <a:schemeClr val="bg1"/>
                  </a:solidFill>
                  <a:latin typeface="ABeeZee" panose="020B0604020202020204" charset="0"/>
                </a:rPr>
                <a:t>climate change</a:t>
              </a:r>
              <a:r>
                <a:rPr lang="en-US" sz="1100">
                  <a:solidFill>
                    <a:schemeClr val="bg1"/>
                  </a:solidFill>
                  <a:latin typeface="ABeeZee" panose="020B0604020202020204" charset="0"/>
                </a:rPr>
                <a:t>.</a:t>
              </a:r>
            </a:p>
          </p:txBody>
        </p:sp>
        <p:cxnSp>
          <p:nvCxnSpPr>
            <p:cNvPr id="11" name="Straight Arrow Connector 10">
              <a:extLst>
                <a:ext uri="{FF2B5EF4-FFF2-40B4-BE49-F238E27FC236}">
                  <a16:creationId xmlns:a16="http://schemas.microsoft.com/office/drawing/2014/main" id="{2BC180B7-6C46-0E9F-0FE0-F8D962B5F462}"/>
                </a:ext>
              </a:extLst>
            </p:cNvPr>
            <p:cNvCxnSpPr>
              <a:cxnSpLocks/>
            </p:cNvCxnSpPr>
            <p:nvPr/>
          </p:nvCxnSpPr>
          <p:spPr>
            <a:xfrm>
              <a:off x="3279930" y="3036479"/>
              <a:ext cx="2489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3BE58A6-51FA-F482-905E-451BDF6FFA03}"/>
                </a:ext>
              </a:extLst>
            </p:cNvPr>
            <p:cNvCxnSpPr>
              <a:cxnSpLocks/>
            </p:cNvCxnSpPr>
            <p:nvPr/>
          </p:nvCxnSpPr>
          <p:spPr>
            <a:xfrm>
              <a:off x="6855642" y="3036479"/>
              <a:ext cx="248984"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C5DF693-D4AC-7A7E-F487-29B4061A837E}"/>
                </a:ext>
              </a:extLst>
            </p:cNvPr>
            <p:cNvPicPr>
              <a:picLocks noChangeAspect="1"/>
            </p:cNvPicPr>
            <p:nvPr/>
          </p:nvPicPr>
          <p:blipFill>
            <a:blip r:embed="rId3"/>
            <a:stretch>
              <a:fillRect/>
            </a:stretch>
          </p:blipFill>
          <p:spPr>
            <a:xfrm>
              <a:off x="7690295" y="1034439"/>
              <a:ext cx="1368022" cy="1290829"/>
            </a:xfrm>
            <a:prstGeom prst="rect">
              <a:avLst/>
            </a:prstGeom>
          </p:spPr>
        </p:pic>
        <p:pic>
          <p:nvPicPr>
            <p:cNvPr id="17" name="Picture 16" descr="A screen shot of a computer screen&#10;&#10;Description automatically generated">
              <a:extLst>
                <a:ext uri="{FF2B5EF4-FFF2-40B4-BE49-F238E27FC236}">
                  <a16:creationId xmlns:a16="http://schemas.microsoft.com/office/drawing/2014/main" id="{59B02C0E-4DA3-2E91-C914-AE0BAEBD9D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9930" y="1053367"/>
              <a:ext cx="3257750" cy="1321986"/>
            </a:xfrm>
            <a:prstGeom prst="rect">
              <a:avLst/>
            </a:prstGeom>
          </p:spPr>
        </p:pic>
        <p:pic>
          <p:nvPicPr>
            <p:cNvPr id="19" name="Picture 18" descr="A screen shot of a diagram of the earth&#10;&#10;Description automatically generated">
              <a:extLst>
                <a:ext uri="{FF2B5EF4-FFF2-40B4-BE49-F238E27FC236}">
                  <a16:creationId xmlns:a16="http://schemas.microsoft.com/office/drawing/2014/main" id="{7B98E8D3-D52A-9B48-7791-98CFFE915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24" y="1053863"/>
              <a:ext cx="3316064" cy="1344707"/>
            </a:xfrm>
            <a:prstGeom prst="rect">
              <a:avLst/>
            </a:prstGeom>
          </p:spPr>
        </p:pic>
      </p:grpSp>
      <p:pic>
        <p:nvPicPr>
          <p:cNvPr id="21" name="Picture 20" descr="Icon&#10;&#10;Description automatically generated">
            <a:extLst>
              <a:ext uri="{FF2B5EF4-FFF2-40B4-BE49-F238E27FC236}">
                <a16:creationId xmlns:a16="http://schemas.microsoft.com/office/drawing/2014/main" id="{7CC0F265-6DAA-CBB7-1E07-01F7709DE8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5207" y="4360219"/>
            <a:ext cx="756652" cy="757869"/>
          </a:xfrm>
          <a:prstGeom prst="rect">
            <a:avLst/>
          </a:prstGeom>
        </p:spPr>
      </p:pic>
      <p:grpSp>
        <p:nvGrpSpPr>
          <p:cNvPr id="22" name="Group 21">
            <a:extLst>
              <a:ext uri="{FF2B5EF4-FFF2-40B4-BE49-F238E27FC236}">
                <a16:creationId xmlns:a16="http://schemas.microsoft.com/office/drawing/2014/main" id="{8C12DD9C-D759-C377-50AB-642DD49EDA0B}"/>
              </a:ext>
            </a:extLst>
          </p:cNvPr>
          <p:cNvGrpSpPr/>
          <p:nvPr/>
        </p:nvGrpSpPr>
        <p:grpSpPr>
          <a:xfrm>
            <a:off x="3221053" y="5491727"/>
            <a:ext cx="784629" cy="757869"/>
            <a:chOff x="6678307" y="1206691"/>
            <a:chExt cx="4444617" cy="4444617"/>
          </a:xfrm>
        </p:grpSpPr>
        <p:pic>
          <p:nvPicPr>
            <p:cNvPr id="23" name="Picture 22" descr="Icon&#10;&#10;Description automatically generated">
              <a:extLst>
                <a:ext uri="{FF2B5EF4-FFF2-40B4-BE49-F238E27FC236}">
                  <a16:creationId xmlns:a16="http://schemas.microsoft.com/office/drawing/2014/main" id="{4B0823EE-2BA4-C4BB-118F-E05A23DF22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8307" y="1206691"/>
              <a:ext cx="4444617" cy="4444617"/>
            </a:xfrm>
            <a:prstGeom prst="rect">
              <a:avLst/>
            </a:prstGeom>
          </p:spPr>
        </p:pic>
        <p:pic>
          <p:nvPicPr>
            <p:cNvPr id="24" name="Picture 2" descr="Free Cow Milk vector and picture">
              <a:extLst>
                <a:ext uri="{FF2B5EF4-FFF2-40B4-BE49-F238E27FC236}">
                  <a16:creationId xmlns:a16="http://schemas.microsoft.com/office/drawing/2014/main" id="{0C5F35A5-34E9-B4A0-C6C1-6A8BB11DDC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18843" y="1999752"/>
              <a:ext cx="1384966" cy="77038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Cow Milk vector and picture">
              <a:extLst>
                <a:ext uri="{FF2B5EF4-FFF2-40B4-BE49-F238E27FC236}">
                  <a16:creationId xmlns:a16="http://schemas.microsoft.com/office/drawing/2014/main" id="{B032DBC4-76AD-7B7B-377E-50C243A264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7317753" y="2433353"/>
              <a:ext cx="950998" cy="52899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FF2B5EF4-FFF2-40B4-BE49-F238E27FC236}">
                <a16:creationId xmlns:a16="http://schemas.microsoft.com/office/drawing/2014/main" id="{0C6ADCDB-AFC8-F14D-3399-D5029E2EEC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9889" y="5490010"/>
            <a:ext cx="756652" cy="758700"/>
          </a:xfrm>
          <a:prstGeom prst="rect">
            <a:avLst/>
          </a:prstGeom>
        </p:spPr>
      </p:pic>
      <p:pic>
        <p:nvPicPr>
          <p:cNvPr id="27" name="Picture 26" descr="Logo, icon&#10;&#10;Description automatically generated">
            <a:extLst>
              <a:ext uri="{FF2B5EF4-FFF2-40B4-BE49-F238E27FC236}">
                <a16:creationId xmlns:a16="http://schemas.microsoft.com/office/drawing/2014/main" id="{B89E5920-234B-021E-3C82-37A604A695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0904" y="4258135"/>
            <a:ext cx="757869" cy="757869"/>
          </a:xfrm>
          <a:prstGeom prst="rect">
            <a:avLst/>
          </a:prstGeom>
        </p:spPr>
      </p:pic>
      <p:pic>
        <p:nvPicPr>
          <p:cNvPr id="32" name="Picture 31" descr="Icon&#10;&#10;Description automatically generated">
            <a:extLst>
              <a:ext uri="{FF2B5EF4-FFF2-40B4-BE49-F238E27FC236}">
                <a16:creationId xmlns:a16="http://schemas.microsoft.com/office/drawing/2014/main" id="{F4C9A617-F013-C850-5FEB-86C41C946B0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7818" y="4360219"/>
            <a:ext cx="756653" cy="756653"/>
          </a:xfrm>
          <a:prstGeom prst="rect">
            <a:avLst/>
          </a:prstGeom>
        </p:spPr>
      </p:pic>
      <p:sp>
        <p:nvSpPr>
          <p:cNvPr id="33" name="TextBox 32">
            <a:extLst>
              <a:ext uri="{FF2B5EF4-FFF2-40B4-BE49-F238E27FC236}">
                <a16:creationId xmlns:a16="http://schemas.microsoft.com/office/drawing/2014/main" id="{0E1C6220-BA48-4536-797E-C5538225E488}"/>
              </a:ext>
            </a:extLst>
          </p:cNvPr>
          <p:cNvSpPr txBox="1"/>
          <p:nvPr/>
        </p:nvSpPr>
        <p:spPr>
          <a:xfrm>
            <a:off x="4429549" y="6184391"/>
            <a:ext cx="858056" cy="313034"/>
          </a:xfrm>
          <a:prstGeom prst="rect">
            <a:avLst/>
          </a:prstGeom>
          <a:noFill/>
        </p:spPr>
        <p:txBody>
          <a:bodyPr wrap="square" rtlCol="0">
            <a:spAutoFit/>
          </a:bodyPr>
          <a:lstStyle/>
          <a:p>
            <a:pPr algn="ctr">
              <a:lnSpc>
                <a:spcPct val="130000"/>
              </a:lnSpc>
            </a:pPr>
            <a:r>
              <a:rPr lang="en-GB" sz="1200">
                <a:solidFill>
                  <a:schemeClr val="bg1"/>
                </a:solidFill>
                <a:latin typeface="ABeeZee" panose="020B0604020202020204" charset="0"/>
              </a:rPr>
              <a:t>waste</a:t>
            </a:r>
          </a:p>
        </p:txBody>
      </p:sp>
      <p:sp>
        <p:nvSpPr>
          <p:cNvPr id="34" name="TextBox 33">
            <a:extLst>
              <a:ext uri="{FF2B5EF4-FFF2-40B4-BE49-F238E27FC236}">
                <a16:creationId xmlns:a16="http://schemas.microsoft.com/office/drawing/2014/main" id="{8648D1B3-036C-649C-63DC-B3578176295C}"/>
              </a:ext>
            </a:extLst>
          </p:cNvPr>
          <p:cNvSpPr txBox="1"/>
          <p:nvPr/>
        </p:nvSpPr>
        <p:spPr>
          <a:xfrm>
            <a:off x="2509543" y="5039458"/>
            <a:ext cx="1190649" cy="313034"/>
          </a:xfrm>
          <a:prstGeom prst="rect">
            <a:avLst/>
          </a:prstGeom>
          <a:noFill/>
        </p:spPr>
        <p:txBody>
          <a:bodyPr wrap="square" rtlCol="0">
            <a:spAutoFit/>
          </a:bodyPr>
          <a:lstStyle/>
          <a:p>
            <a:pPr algn="ctr">
              <a:lnSpc>
                <a:spcPct val="130000"/>
              </a:lnSpc>
            </a:pPr>
            <a:r>
              <a:rPr lang="en-GB" sz="1200">
                <a:solidFill>
                  <a:schemeClr val="bg1"/>
                </a:solidFill>
                <a:latin typeface="ABeeZee" panose="020B0604020202020204" charset="0"/>
              </a:rPr>
              <a:t>deforestation</a:t>
            </a:r>
          </a:p>
        </p:txBody>
      </p:sp>
      <p:sp>
        <p:nvSpPr>
          <p:cNvPr id="44" name="TextBox 43">
            <a:extLst>
              <a:ext uri="{FF2B5EF4-FFF2-40B4-BE49-F238E27FC236}">
                <a16:creationId xmlns:a16="http://schemas.microsoft.com/office/drawing/2014/main" id="{B0C23F8B-B0B0-94FA-647B-D3005E55B65E}"/>
              </a:ext>
            </a:extLst>
          </p:cNvPr>
          <p:cNvSpPr txBox="1"/>
          <p:nvPr/>
        </p:nvSpPr>
        <p:spPr>
          <a:xfrm>
            <a:off x="3662911" y="4927542"/>
            <a:ext cx="978875" cy="553421"/>
          </a:xfrm>
          <a:prstGeom prst="rect">
            <a:avLst/>
          </a:prstGeom>
          <a:noFill/>
        </p:spPr>
        <p:txBody>
          <a:bodyPr wrap="square" rtlCol="0">
            <a:spAutoFit/>
          </a:bodyPr>
          <a:lstStyle/>
          <a:p>
            <a:pPr algn="ctr">
              <a:lnSpc>
                <a:spcPct val="130000"/>
              </a:lnSpc>
            </a:pPr>
            <a:r>
              <a:rPr lang="en-GB" sz="1200">
                <a:solidFill>
                  <a:schemeClr val="bg1"/>
                </a:solidFill>
                <a:latin typeface="ABeeZee" panose="020B0604020202020204" charset="0"/>
              </a:rPr>
              <a:t>electricity generation</a:t>
            </a:r>
          </a:p>
        </p:txBody>
      </p:sp>
      <p:sp>
        <p:nvSpPr>
          <p:cNvPr id="51" name="TextBox 50">
            <a:extLst>
              <a:ext uri="{FF2B5EF4-FFF2-40B4-BE49-F238E27FC236}">
                <a16:creationId xmlns:a16="http://schemas.microsoft.com/office/drawing/2014/main" id="{5F3C7C05-C371-8F2A-3795-D48B4ED2FBC8}"/>
              </a:ext>
            </a:extLst>
          </p:cNvPr>
          <p:cNvSpPr txBox="1"/>
          <p:nvPr/>
        </p:nvSpPr>
        <p:spPr>
          <a:xfrm>
            <a:off x="4728669" y="5039458"/>
            <a:ext cx="1014949" cy="313034"/>
          </a:xfrm>
          <a:prstGeom prst="rect">
            <a:avLst/>
          </a:prstGeom>
          <a:noFill/>
        </p:spPr>
        <p:txBody>
          <a:bodyPr wrap="square" rtlCol="0">
            <a:spAutoFit/>
          </a:bodyPr>
          <a:lstStyle/>
          <a:p>
            <a:pPr algn="ctr">
              <a:lnSpc>
                <a:spcPct val="130000"/>
              </a:lnSpc>
            </a:pPr>
            <a:r>
              <a:rPr lang="en-GB" sz="1200">
                <a:solidFill>
                  <a:schemeClr val="bg1"/>
                </a:solidFill>
                <a:latin typeface="ABeeZee" panose="020B0604020202020204" charset="0"/>
              </a:rPr>
              <a:t>transport</a:t>
            </a:r>
          </a:p>
        </p:txBody>
      </p:sp>
      <p:sp>
        <p:nvSpPr>
          <p:cNvPr id="52" name="TextBox 51">
            <a:extLst>
              <a:ext uri="{FF2B5EF4-FFF2-40B4-BE49-F238E27FC236}">
                <a16:creationId xmlns:a16="http://schemas.microsoft.com/office/drawing/2014/main" id="{2CADD967-DEE5-4EDB-F0D5-72E919CECAAE}"/>
              </a:ext>
            </a:extLst>
          </p:cNvPr>
          <p:cNvSpPr txBox="1"/>
          <p:nvPr/>
        </p:nvSpPr>
        <p:spPr>
          <a:xfrm>
            <a:off x="3042395" y="6188454"/>
            <a:ext cx="1240791" cy="313034"/>
          </a:xfrm>
          <a:prstGeom prst="rect">
            <a:avLst/>
          </a:prstGeom>
          <a:noFill/>
        </p:spPr>
        <p:txBody>
          <a:bodyPr wrap="square" rtlCol="0">
            <a:spAutoFit/>
          </a:bodyPr>
          <a:lstStyle/>
          <a:p>
            <a:pPr algn="ctr">
              <a:lnSpc>
                <a:spcPct val="130000"/>
              </a:lnSpc>
            </a:pPr>
            <a:r>
              <a:rPr lang="en-GB" sz="1200">
                <a:solidFill>
                  <a:schemeClr val="bg1"/>
                </a:solidFill>
                <a:latin typeface="ABeeZee" panose="020B0604020202020204" charset="0"/>
              </a:rPr>
              <a:t>agriculture</a:t>
            </a:r>
          </a:p>
        </p:txBody>
      </p:sp>
      <p:sp>
        <p:nvSpPr>
          <p:cNvPr id="55" name="Text Placeholder 2">
            <a:extLst>
              <a:ext uri="{FF2B5EF4-FFF2-40B4-BE49-F238E27FC236}">
                <a16:creationId xmlns:a16="http://schemas.microsoft.com/office/drawing/2014/main" id="{9B329BDB-6E8C-342C-DCF8-11C249E80E55}"/>
              </a:ext>
            </a:extLst>
          </p:cNvPr>
          <p:cNvSpPr txBox="1">
            <a:spLocks/>
          </p:cNvSpPr>
          <p:nvPr/>
        </p:nvSpPr>
        <p:spPr>
          <a:xfrm>
            <a:off x="182464" y="4222854"/>
            <a:ext cx="2484488" cy="2461465"/>
          </a:xfrm>
          <a:prstGeom prst="rect">
            <a:avLst/>
          </a:prstGeom>
          <a:ln>
            <a:noFill/>
          </a:ln>
        </p:spPr>
        <p:txBody>
          <a:bodyPr anchor="t"/>
          <a:lstStyle>
            <a:lvl1pPr marL="0" indent="0" algn="l" defTabSz="914400" rtl="0" eaLnBrk="1" latinLnBrk="0" hangingPunct="1">
              <a:lnSpc>
                <a:spcPts val="2000"/>
              </a:lnSpc>
              <a:spcBef>
                <a:spcPts val="0"/>
              </a:spcBef>
              <a:spcAft>
                <a:spcPts val="600"/>
              </a:spcAft>
              <a:buFont typeface="Arial" panose="020B0604020202020204" pitchFamily="34" charset="0"/>
              <a:buNone/>
              <a:defRPr sz="1400" b="0" kern="1200" spc="0" baseline="0">
                <a:solidFill>
                  <a:schemeClr val="tx1"/>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0"/>
              </a:spcAft>
            </a:pPr>
            <a:r>
              <a:rPr lang="en-US" sz="1100">
                <a:solidFill>
                  <a:schemeClr val="bg1"/>
                </a:solidFill>
                <a:latin typeface="ABeeZee" panose="020B0604020202020204" charset="0"/>
              </a:rPr>
              <a:t>Climate change is caused by:</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burning fossil fuels for transport and electricity generation, which releases greenhouse gases</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deforestation, which reduces the absorption of greenhouse gases</a:t>
            </a:r>
          </a:p>
          <a:p>
            <a:pPr marL="171450" indent="-171450">
              <a:lnSpc>
                <a:spcPct val="120000"/>
              </a:lnSpc>
              <a:spcAft>
                <a:spcPts val="0"/>
              </a:spcAft>
              <a:buFont typeface="Arial" panose="020B0604020202020204" pitchFamily="34" charset="0"/>
              <a:buChar char="•"/>
            </a:pPr>
            <a:r>
              <a:rPr lang="en-US" sz="1100">
                <a:solidFill>
                  <a:schemeClr val="bg1"/>
                </a:solidFill>
                <a:latin typeface="ABeeZee" panose="020B0604020202020204" charset="0"/>
              </a:rPr>
              <a:t>agriculture and waste disposal, which release greenhouse gases</a:t>
            </a:r>
          </a:p>
        </p:txBody>
      </p:sp>
      <p:pic>
        <p:nvPicPr>
          <p:cNvPr id="56" name="Picture 55" descr="A waterfall with white foam and blue water&#10;&#10;Description automatically generated with medium confidence">
            <a:extLst>
              <a:ext uri="{FF2B5EF4-FFF2-40B4-BE49-F238E27FC236}">
                <a16:creationId xmlns:a16="http://schemas.microsoft.com/office/drawing/2014/main" id="{DE60953C-92B7-D18A-28E1-BC628D9326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73549" y="4928177"/>
            <a:ext cx="997229" cy="997229"/>
          </a:xfrm>
          <a:prstGeom prst="rect">
            <a:avLst/>
          </a:prstGeom>
        </p:spPr>
      </p:pic>
      <p:pic>
        <p:nvPicPr>
          <p:cNvPr id="57" name="Picture 56" descr="A cartoon of a village in water&#10;&#10;Description automatically generated">
            <a:extLst>
              <a:ext uri="{FF2B5EF4-FFF2-40B4-BE49-F238E27FC236}">
                <a16:creationId xmlns:a16="http://schemas.microsoft.com/office/drawing/2014/main" id="{9D10C821-E112-A03C-259E-4B657468B0F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69508" y="5471045"/>
            <a:ext cx="997229" cy="997229"/>
          </a:xfrm>
          <a:prstGeom prst="rect">
            <a:avLst/>
          </a:prstGeom>
        </p:spPr>
      </p:pic>
      <p:pic>
        <p:nvPicPr>
          <p:cNvPr id="58" name="Picture 57" descr="Logo, icon&#10;&#10;Description automatically generated">
            <a:extLst>
              <a:ext uri="{FF2B5EF4-FFF2-40B4-BE49-F238E27FC236}">
                <a16:creationId xmlns:a16="http://schemas.microsoft.com/office/drawing/2014/main" id="{9F96706C-0EB2-1A37-00AF-EA99ACED7B0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22063" y="4242713"/>
            <a:ext cx="997229" cy="997229"/>
          </a:xfrm>
          <a:prstGeom prst="rect">
            <a:avLst/>
          </a:prstGeom>
        </p:spPr>
      </p:pic>
    </p:spTree>
    <p:extLst>
      <p:ext uri="{BB962C8B-B14F-4D97-AF65-F5344CB8AC3E}">
        <p14:creationId xmlns:p14="http://schemas.microsoft.com/office/powerpoint/2010/main" val="314263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sz="2400" b="1" spc="100">
                <a:solidFill>
                  <a:schemeClr val="bg1"/>
                </a:solidFill>
                <a:effectLst/>
                <a:latin typeface="Abeezee"/>
                <a:ea typeface="Andika"/>
                <a:cs typeface="Andika"/>
              </a:rPr>
              <a:t>7.03: Development</a:t>
            </a:r>
            <a:endParaRPr lang="en-GB" sz="1050">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7.03 – Development |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6994943" y="959683"/>
            <a:ext cx="287604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5.</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Development Projects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6" name="Rectangle 11">
            <a:extLst>
              <a:ext uri="{FF2B5EF4-FFF2-40B4-BE49-F238E27FC236}">
                <a16:creationId xmlns:a16="http://schemas.microsoft.com/office/drawing/2014/main" id="{CD73252B-7A58-6162-3C30-51E449718FA8}"/>
              </a:ext>
            </a:extLst>
          </p:cNvPr>
          <p:cNvSpPr/>
          <p:nvPr/>
        </p:nvSpPr>
        <p:spPr>
          <a:xfrm>
            <a:off x="35017" y="740867"/>
            <a:ext cx="190800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Background</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7" name="Table 3">
            <a:extLst>
              <a:ext uri="{FF2B5EF4-FFF2-40B4-BE49-F238E27FC236}">
                <a16:creationId xmlns:a16="http://schemas.microsoft.com/office/drawing/2014/main" id="{4F57E610-6FA4-D1BF-1849-686F74BDDC61}"/>
              </a:ext>
            </a:extLst>
          </p:cNvPr>
          <p:cNvGraphicFramePr>
            <a:graphicFrameLocks noGrp="1"/>
          </p:cNvGraphicFramePr>
          <p:nvPr/>
        </p:nvGraphicFramePr>
        <p:xfrm>
          <a:off x="134119" y="1024607"/>
          <a:ext cx="3217725" cy="2848759"/>
        </p:xfrm>
        <a:graphic>
          <a:graphicData uri="http://schemas.openxmlformats.org/drawingml/2006/table">
            <a:tbl>
              <a:tblPr firstRow="1" bandRow="1"/>
              <a:tblGrid>
                <a:gridCol w="403221">
                  <a:extLst>
                    <a:ext uri="{9D8B030D-6E8A-4147-A177-3AD203B41FA5}">
                      <a16:colId xmlns:a16="http://schemas.microsoft.com/office/drawing/2014/main" val="217426579"/>
                    </a:ext>
                  </a:extLst>
                </a:gridCol>
                <a:gridCol w="2814504">
                  <a:extLst>
                    <a:ext uri="{9D8B030D-6E8A-4147-A177-3AD203B41FA5}">
                      <a16:colId xmlns:a16="http://schemas.microsoft.com/office/drawing/2014/main" val="1757883862"/>
                    </a:ext>
                  </a:extLst>
                </a:gridCol>
              </a:tblGrid>
              <a:tr h="463531">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GB" sz="900" b="1">
                          <a:solidFill>
                            <a:schemeClr val="bg1"/>
                          </a:solidFill>
                          <a:latin typeface="ABeeZee" panose="020B0604020202020204" charset="0"/>
                        </a:rPr>
                        <a:t>Across the world, the standard of living and quality of life can be very different.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4635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900" b="1">
                          <a:solidFill>
                            <a:schemeClr val="bg1"/>
                          </a:solidFill>
                          <a:latin typeface="ABeeZee" panose="020B0604020202020204" charset="0"/>
                        </a:rPr>
                        <a:t>Countries therefore have different classifications based on the quality of life within them. </a:t>
                      </a:r>
                      <a:endParaRPr lang="en-US" sz="9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4768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b="1">
                          <a:solidFill>
                            <a:schemeClr val="bg1"/>
                          </a:solidFill>
                          <a:latin typeface="ABeeZee" panose="020B0604020202020204" charset="0"/>
                        </a:rPr>
                        <a:t>B</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900" b="1">
                          <a:solidFill>
                            <a:schemeClr val="bg1"/>
                          </a:solidFill>
                          <a:latin typeface="ABeeZee" panose="020B0604020202020204" charset="0"/>
                        </a:rPr>
                        <a:t>How developed a country is can be measured in different ways.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06452879"/>
                  </a:ext>
                </a:extLst>
              </a:tr>
              <a:tr h="6629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900" b="1" i="0">
                          <a:solidFill>
                            <a:schemeClr val="bg1"/>
                          </a:solidFill>
                          <a:latin typeface="ABeeZee" panose="020B0604020202020204" charset="0"/>
                          <a:ea typeface="Roboto" panose="02000000000000000000" pitchFamily="2" charset="0"/>
                        </a:rPr>
                        <a:t>Development levels can vary within and between countries. There are many reasons why some countries are more developed than others. </a:t>
                      </a:r>
                      <a:endParaRPr lang="en-US" sz="900" b="1" i="0">
                        <a:solidFill>
                          <a:schemeClr val="bg1"/>
                        </a:solidFill>
                        <a:latin typeface="ABeeZee" panose="020B0604020202020204" charset="0"/>
                        <a:ea typeface="Roboto" panose="02000000000000000000" pitchFamily="2"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7406457"/>
                  </a:ext>
                </a:extLst>
              </a:tr>
              <a:tr h="7818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D,E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Countries can become more developed in many ways, including through economic growth from tourism, top-down development projects and bottom-up development projects.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88276199"/>
                  </a:ext>
                </a:extLst>
              </a:tr>
            </a:tbl>
          </a:graphicData>
        </a:graphic>
      </p:graphicFrame>
      <p:sp>
        <p:nvSpPr>
          <p:cNvPr id="8" name="Rectangle 11">
            <a:extLst>
              <a:ext uri="{FF2B5EF4-FFF2-40B4-BE49-F238E27FC236}">
                <a16:creationId xmlns:a16="http://schemas.microsoft.com/office/drawing/2014/main" id="{331CE33F-FFD0-07A0-7A3C-5785AC2E30E5}"/>
              </a:ext>
            </a:extLst>
          </p:cNvPr>
          <p:cNvSpPr/>
          <p:nvPr/>
        </p:nvSpPr>
        <p:spPr>
          <a:xfrm>
            <a:off x="71687" y="4021663"/>
            <a:ext cx="2032322"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2.</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Country classification</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9" name="Table 3">
            <a:extLst>
              <a:ext uri="{FF2B5EF4-FFF2-40B4-BE49-F238E27FC236}">
                <a16:creationId xmlns:a16="http://schemas.microsoft.com/office/drawing/2014/main" id="{5DC3B5BD-8682-DB3F-E610-4EB436C890C3}"/>
              </a:ext>
            </a:extLst>
          </p:cNvPr>
          <p:cNvGraphicFramePr>
            <a:graphicFrameLocks noGrp="1"/>
          </p:cNvGraphicFramePr>
          <p:nvPr/>
        </p:nvGraphicFramePr>
        <p:xfrm>
          <a:off x="118178" y="4281421"/>
          <a:ext cx="3239686" cy="1868980"/>
        </p:xfrm>
        <a:graphic>
          <a:graphicData uri="http://schemas.openxmlformats.org/drawingml/2006/table">
            <a:tbl>
              <a:tblPr firstRow="1" bandRow="1"/>
              <a:tblGrid>
                <a:gridCol w="175187">
                  <a:extLst>
                    <a:ext uri="{9D8B030D-6E8A-4147-A177-3AD203B41FA5}">
                      <a16:colId xmlns:a16="http://schemas.microsoft.com/office/drawing/2014/main" val="217426579"/>
                    </a:ext>
                  </a:extLst>
                </a:gridCol>
                <a:gridCol w="698618">
                  <a:extLst>
                    <a:ext uri="{9D8B030D-6E8A-4147-A177-3AD203B41FA5}">
                      <a16:colId xmlns:a16="http://schemas.microsoft.com/office/drawing/2014/main" val="1757883862"/>
                    </a:ext>
                  </a:extLst>
                </a:gridCol>
                <a:gridCol w="2365881">
                  <a:extLst>
                    <a:ext uri="{9D8B030D-6E8A-4147-A177-3AD203B41FA5}">
                      <a16:colId xmlns:a16="http://schemas.microsoft.com/office/drawing/2014/main" val="896555121"/>
                    </a:ext>
                  </a:extLst>
                </a:gridCol>
              </a:tblGrid>
              <a:tr h="56917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900" b="1">
                          <a:solidFill>
                            <a:schemeClr val="bg1"/>
                          </a:solidFill>
                          <a:latin typeface="ABeeZee" panose="020B0604020202020204" charset="0"/>
                        </a:rPr>
                        <a:t>developed</a:t>
                      </a:r>
                      <a:endParaRPr lang="en-GB" sz="9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900" b="0">
                          <a:solidFill>
                            <a:schemeClr val="bg1"/>
                          </a:solidFill>
                          <a:latin typeface="ABeeZee" panose="020B0604020202020204" charset="0"/>
                        </a:rPr>
                        <a:t>(n) countries with high standards of living, advanced infrastructure and strong economies.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6171503"/>
                  </a:ext>
                </a:extLst>
              </a:tr>
              <a:tr h="5691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900" b="1">
                          <a:solidFill>
                            <a:schemeClr val="bg1"/>
                          </a:solidFill>
                          <a:latin typeface="ABeeZee" panose="020B0604020202020204" charset="0"/>
                        </a:rPr>
                        <a:t>emerging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900">
                          <a:solidFill>
                            <a:schemeClr val="bg1"/>
                          </a:solidFill>
                          <a:latin typeface="ABeeZee" panose="020B0604020202020204" charset="0"/>
                        </a:rPr>
                        <a:t>(n) countries transitioning between developing and developed, showing rapid improvements in infrastructure.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124543"/>
                  </a:ext>
                </a:extLst>
              </a:tr>
              <a:tr h="7306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900" b="1">
                          <a:solidFill>
                            <a:schemeClr val="bg1"/>
                          </a:solidFill>
                          <a:latin typeface="ABeeZee" panose="020B0604020202020204" charset="0"/>
                        </a:rPr>
                        <a:t>developing</a:t>
                      </a:r>
                      <a:endParaRPr lang="en-GB" sz="9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900">
                          <a:solidFill>
                            <a:schemeClr val="bg1"/>
                          </a:solidFill>
                          <a:latin typeface="ABeeZee" panose="020B0604020202020204" charset="0"/>
                        </a:rPr>
                        <a:t>(n) countries with lower standards of living, less advanced infrastructure and economies that are growing but not yet strong.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6452879"/>
                  </a:ext>
                </a:extLst>
              </a:tr>
            </a:tbl>
          </a:graphicData>
        </a:graphic>
      </p:graphicFrame>
      <p:graphicFrame>
        <p:nvGraphicFramePr>
          <p:cNvPr id="10" name="Table 3">
            <a:extLst>
              <a:ext uri="{FF2B5EF4-FFF2-40B4-BE49-F238E27FC236}">
                <a16:creationId xmlns:a16="http://schemas.microsoft.com/office/drawing/2014/main" id="{844118FD-7E4F-690D-8654-4EEA5429497C}"/>
              </a:ext>
            </a:extLst>
          </p:cNvPr>
          <p:cNvGraphicFramePr>
            <a:graphicFrameLocks noGrp="1"/>
          </p:cNvGraphicFramePr>
          <p:nvPr/>
        </p:nvGraphicFramePr>
        <p:xfrm>
          <a:off x="3452170" y="940453"/>
          <a:ext cx="3375040" cy="3068943"/>
        </p:xfrm>
        <a:graphic>
          <a:graphicData uri="http://schemas.openxmlformats.org/drawingml/2006/table">
            <a:tbl>
              <a:tblPr firstRow="1" bandRow="1"/>
              <a:tblGrid>
                <a:gridCol w="160715">
                  <a:extLst>
                    <a:ext uri="{9D8B030D-6E8A-4147-A177-3AD203B41FA5}">
                      <a16:colId xmlns:a16="http://schemas.microsoft.com/office/drawing/2014/main" val="217426579"/>
                    </a:ext>
                  </a:extLst>
                </a:gridCol>
                <a:gridCol w="831404">
                  <a:extLst>
                    <a:ext uri="{9D8B030D-6E8A-4147-A177-3AD203B41FA5}">
                      <a16:colId xmlns:a16="http://schemas.microsoft.com/office/drawing/2014/main" val="1757883862"/>
                    </a:ext>
                  </a:extLst>
                </a:gridCol>
                <a:gridCol w="2382921">
                  <a:extLst>
                    <a:ext uri="{9D8B030D-6E8A-4147-A177-3AD203B41FA5}">
                      <a16:colId xmlns:a16="http://schemas.microsoft.com/office/drawing/2014/main" val="896555121"/>
                    </a:ext>
                  </a:extLst>
                </a:gridCol>
              </a:tblGrid>
              <a:tr h="3715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900" b="1">
                          <a:solidFill>
                            <a:schemeClr val="bg1"/>
                          </a:solidFill>
                          <a:latin typeface="ABeeZee" panose="020B0604020202020204" charset="0"/>
                        </a:rPr>
                        <a:t>GNI per capita</a:t>
                      </a:r>
                      <a:endParaRPr lang="en-GB" sz="9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900" b="0">
                          <a:solidFill>
                            <a:schemeClr val="bg1"/>
                          </a:solidFill>
                          <a:latin typeface="ABeeZee" panose="020B0604020202020204" charset="0"/>
                        </a:rPr>
                        <a:t>(n) the average income of a country's citizens.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4447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900" b="1">
                          <a:solidFill>
                            <a:schemeClr val="bg1"/>
                          </a:solidFill>
                          <a:latin typeface="ABeeZee" panose="020B0604020202020204" charset="0"/>
                        </a:rPr>
                        <a:t>infant mortality rate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900">
                          <a:solidFill>
                            <a:schemeClr val="bg1"/>
                          </a:solidFill>
                          <a:latin typeface="ABeeZee" panose="020B0604020202020204" charset="0"/>
                        </a:rPr>
                        <a:t>(n) the number of babies that do not survive to one year old per 1,000 births.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37159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900" b="1">
                          <a:solidFill>
                            <a:schemeClr val="bg1"/>
                          </a:solidFill>
                          <a:latin typeface="ABeeZee" panose="020B0604020202020204" charset="0"/>
                        </a:rPr>
                        <a:t>life expectancy</a:t>
                      </a:r>
                      <a:endParaRPr lang="en-GB" sz="9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900">
                          <a:solidFill>
                            <a:schemeClr val="bg1"/>
                          </a:solidFill>
                          <a:latin typeface="ABeeZee" panose="020B0604020202020204" charset="0"/>
                        </a:rPr>
                        <a:t>(n) the average number of years a person is expected to live.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518764">
                <a:tc>
                  <a:txBody>
                    <a:bodyPr/>
                    <a:lstStyle/>
                    <a:p>
                      <a:pPr algn="ctr">
                        <a:lnSpc>
                          <a:spcPct val="130000"/>
                        </a:lnSpc>
                      </a:pPr>
                      <a:r>
                        <a:rPr lang="en-GB" sz="9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900" b="1">
                          <a:solidFill>
                            <a:schemeClr val="bg1"/>
                          </a:solidFill>
                          <a:latin typeface="ABeeZee" panose="020B0604020202020204" charset="0"/>
                        </a:rPr>
                        <a:t>literacy rate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900">
                          <a:solidFill>
                            <a:schemeClr val="bg1"/>
                          </a:solidFill>
                          <a:latin typeface="ABeeZee" panose="020B0604020202020204" charset="0"/>
                        </a:rPr>
                        <a:t>(n) the percentage of people in a specific age group, typically aged 15 and above, who can read and write.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518764">
                <a:tc>
                  <a:txBody>
                    <a:bodyPr/>
                    <a:lstStyle/>
                    <a:p>
                      <a:pPr algn="ctr">
                        <a:lnSpc>
                          <a:spcPct val="130000"/>
                        </a:lnSpc>
                      </a:pPr>
                      <a:r>
                        <a:rPr lang="en-GB" sz="9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900" b="1">
                          <a:solidFill>
                            <a:schemeClr val="bg1"/>
                          </a:solidFill>
                          <a:latin typeface="ABeeZee" panose="020B0604020202020204" charset="0"/>
                        </a:rPr>
                        <a:t>average years of schooling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900">
                          <a:solidFill>
                            <a:schemeClr val="bg1"/>
                          </a:solidFill>
                          <a:latin typeface="ABeeZee" panose="020B0604020202020204" charset="0"/>
                        </a:rPr>
                        <a:t>(n) the average number of years of education that individuals aged 25 and older have completed.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308800"/>
                  </a:ext>
                </a:extLst>
              </a:tr>
              <a:tr h="665934">
                <a:tc>
                  <a:txBody>
                    <a:bodyPr/>
                    <a:lstStyle/>
                    <a:p>
                      <a:pPr algn="ctr">
                        <a:lnSpc>
                          <a:spcPct val="130000"/>
                        </a:lnSpc>
                      </a:pPr>
                      <a:r>
                        <a:rPr lang="en-GB" sz="9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900" b="1">
                          <a:solidFill>
                            <a:schemeClr val="bg1"/>
                          </a:solidFill>
                          <a:latin typeface="ABeeZee" panose="020B0604020202020204" charset="0"/>
                        </a:rPr>
                        <a:t>Human Development Index (HDI)</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900">
                          <a:solidFill>
                            <a:schemeClr val="bg1"/>
                          </a:solidFill>
                          <a:latin typeface="ABeeZee" panose="020B0604020202020204" charset="0"/>
                        </a:rPr>
                        <a:t>(n) a composite measure of development that is used to categorise the development of countries using GNI per capita, life expectancy and average years of schooling.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603824"/>
                  </a:ext>
                </a:extLst>
              </a:tr>
            </a:tbl>
          </a:graphicData>
        </a:graphic>
      </p:graphicFrame>
      <p:sp>
        <p:nvSpPr>
          <p:cNvPr id="14" name="Rectangle 11">
            <a:extLst>
              <a:ext uri="{FF2B5EF4-FFF2-40B4-BE49-F238E27FC236}">
                <a16:creationId xmlns:a16="http://schemas.microsoft.com/office/drawing/2014/main" id="{0DF1B0C5-A277-5975-3685-2CA2D271BCE5}"/>
              </a:ext>
            </a:extLst>
          </p:cNvPr>
          <p:cNvSpPr/>
          <p:nvPr/>
        </p:nvSpPr>
        <p:spPr>
          <a:xfrm>
            <a:off x="3452169" y="728745"/>
            <a:ext cx="2366277"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3.</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Measuring development</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15" name="Rectangle 11">
            <a:extLst>
              <a:ext uri="{FF2B5EF4-FFF2-40B4-BE49-F238E27FC236}">
                <a16:creationId xmlns:a16="http://schemas.microsoft.com/office/drawing/2014/main" id="{D1A3C69E-AD3B-5D88-7CF5-3D9BB67FF889}"/>
              </a:ext>
            </a:extLst>
          </p:cNvPr>
          <p:cNvSpPr/>
          <p:nvPr/>
        </p:nvSpPr>
        <p:spPr>
          <a:xfrm>
            <a:off x="3452169" y="4094339"/>
            <a:ext cx="290216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4. Factors </a:t>
            </a: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that</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hinder development</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16" name="Table 3">
            <a:extLst>
              <a:ext uri="{FF2B5EF4-FFF2-40B4-BE49-F238E27FC236}">
                <a16:creationId xmlns:a16="http://schemas.microsoft.com/office/drawing/2014/main" id="{C5B89637-D10B-AC94-2870-52C33999C862}"/>
              </a:ext>
            </a:extLst>
          </p:cNvPr>
          <p:cNvGraphicFramePr>
            <a:graphicFrameLocks noGrp="1"/>
          </p:cNvGraphicFramePr>
          <p:nvPr/>
        </p:nvGraphicFramePr>
        <p:xfrm>
          <a:off x="3452170" y="4344819"/>
          <a:ext cx="3375040" cy="2176259"/>
        </p:xfrm>
        <a:graphic>
          <a:graphicData uri="http://schemas.openxmlformats.org/drawingml/2006/table">
            <a:tbl>
              <a:tblPr firstRow="1" bandRow="1"/>
              <a:tblGrid>
                <a:gridCol w="1687520">
                  <a:extLst>
                    <a:ext uri="{9D8B030D-6E8A-4147-A177-3AD203B41FA5}">
                      <a16:colId xmlns:a16="http://schemas.microsoft.com/office/drawing/2014/main" val="217426579"/>
                    </a:ext>
                  </a:extLst>
                </a:gridCol>
                <a:gridCol w="1687520">
                  <a:extLst>
                    <a:ext uri="{9D8B030D-6E8A-4147-A177-3AD203B41FA5}">
                      <a16:colId xmlns:a16="http://schemas.microsoft.com/office/drawing/2014/main" val="3351342052"/>
                    </a:ext>
                  </a:extLst>
                </a:gridCol>
              </a:tblGrid>
              <a:tr h="1965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1">
                          <a:solidFill>
                            <a:schemeClr val="bg1"/>
                          </a:solidFill>
                          <a:latin typeface="ABeeZee" panose="020B0604020202020204" charset="0"/>
                        </a:rPr>
                        <a:t>Human</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30000"/>
                        </a:lnSpc>
                      </a:pPr>
                      <a:r>
                        <a:rPr lang="en-GB" sz="900" b="1">
                          <a:solidFill>
                            <a:schemeClr val="bg1"/>
                          </a:solidFill>
                          <a:latin typeface="ABeeZee" panose="020B0604020202020204" charset="0"/>
                        </a:rPr>
                        <a:t>Physical</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3449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uneven distribution of income</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challenging relief</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1965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corruption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extreme climate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06452879"/>
                  </a:ext>
                </a:extLst>
              </a:tr>
              <a:tr h="196525">
                <a:tc>
                  <a:txBody>
                    <a:bodyPr/>
                    <a:lstStyle/>
                    <a:p>
                      <a:pPr algn="ctr">
                        <a:lnSpc>
                          <a:spcPct val="130000"/>
                        </a:lnSpc>
                      </a:pPr>
                      <a:r>
                        <a:rPr lang="en-GB" sz="900">
                          <a:solidFill>
                            <a:schemeClr val="bg1"/>
                          </a:solidFill>
                          <a:latin typeface="ABeeZee" panose="020B0604020202020204" charset="0"/>
                        </a:rPr>
                        <a:t>conflict</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lack of natural resources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83752734"/>
                  </a:ext>
                </a:extLst>
              </a:tr>
              <a:tr h="344915">
                <a:tc>
                  <a:txBody>
                    <a:bodyPr/>
                    <a:lstStyle/>
                    <a:p>
                      <a:pPr algn="ctr">
                        <a:lnSpc>
                          <a:spcPct val="130000"/>
                        </a:lnSpc>
                      </a:pPr>
                      <a:r>
                        <a:rPr lang="en-GB" sz="900">
                          <a:solidFill>
                            <a:schemeClr val="bg1"/>
                          </a:solidFill>
                          <a:latin typeface="ABeeZee" panose="020B0604020202020204" charset="0"/>
                        </a:rPr>
                        <a:t>low-value goods and services for trade</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30000"/>
                        </a:lnSpc>
                      </a:pPr>
                      <a:r>
                        <a:rPr lang="en-GB" sz="900">
                          <a:solidFill>
                            <a:schemeClr val="bg1"/>
                          </a:solidFill>
                          <a:latin typeface="ABeeZee" panose="020B0604020202020204" charset="0"/>
                        </a:rPr>
                        <a:t>landlocked </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67308800"/>
                  </a:ext>
                </a:extLst>
              </a:tr>
              <a:tr h="196525">
                <a:tc>
                  <a:txBody>
                    <a:bodyPr/>
                    <a:lstStyle/>
                    <a:p>
                      <a:pPr algn="ctr">
                        <a:lnSpc>
                          <a:spcPct val="130000"/>
                        </a:lnSpc>
                      </a:pPr>
                      <a:r>
                        <a:rPr lang="en-GB" sz="900">
                          <a:solidFill>
                            <a:schemeClr val="bg1"/>
                          </a:solidFill>
                          <a:latin typeface="ABeeZee" panose="020B0604020202020204" charset="0"/>
                        </a:rPr>
                        <a:t>high levels of debt</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30000"/>
                        </a:lnSpc>
                      </a:pPr>
                      <a:r>
                        <a:rPr lang="en-GB" sz="900">
                          <a:solidFill>
                            <a:schemeClr val="bg1"/>
                          </a:solidFill>
                          <a:latin typeface="ABeeZee" panose="020B0604020202020204" charset="0"/>
                        </a:rPr>
                        <a:t>tectonic hazards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193603824"/>
                  </a:ext>
                </a:extLst>
              </a:tr>
              <a:tr h="196525">
                <a:tc>
                  <a:txBody>
                    <a:bodyPr/>
                    <a:lstStyle/>
                    <a:p>
                      <a:pPr algn="ctr">
                        <a:lnSpc>
                          <a:spcPct val="130000"/>
                        </a:lnSpc>
                      </a:pPr>
                      <a:r>
                        <a:rPr lang="en-GB" sz="900">
                          <a:solidFill>
                            <a:schemeClr val="bg1"/>
                          </a:solidFill>
                          <a:latin typeface="ABeeZee" panose="020B0604020202020204" charset="0"/>
                        </a:rPr>
                        <a:t>poor education systems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30000"/>
                        </a:lnSpc>
                      </a:pPr>
                      <a:r>
                        <a:rPr lang="en-GB" sz="900">
                          <a:solidFill>
                            <a:schemeClr val="bg1"/>
                          </a:solidFill>
                          <a:latin typeface="ABeeZee" panose="020B0604020202020204" charset="0"/>
                        </a:rPr>
                        <a:t>extreme weather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44996430"/>
                  </a:ext>
                </a:extLst>
              </a:tr>
              <a:tr h="196525">
                <a:tc>
                  <a:txBody>
                    <a:bodyPr/>
                    <a:lstStyle/>
                    <a:p>
                      <a:pPr algn="ctr">
                        <a:lnSpc>
                          <a:spcPct val="130000"/>
                        </a:lnSpc>
                      </a:pPr>
                      <a:r>
                        <a:rPr lang="en-GB" sz="900">
                          <a:solidFill>
                            <a:schemeClr val="bg1"/>
                          </a:solidFill>
                          <a:latin typeface="ABeeZee" panose="020B0604020202020204" charset="0"/>
                        </a:rPr>
                        <a:t>poor healthcare systems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lnSpc>
                          <a:spcPct val="130000"/>
                        </a:lnSpc>
                      </a:pPr>
                      <a:r>
                        <a:rPr lang="en-GB" sz="900">
                          <a:solidFill>
                            <a:schemeClr val="bg1"/>
                          </a:solidFill>
                          <a:latin typeface="ABeeZee" panose="020B0604020202020204" charset="0"/>
                        </a:rPr>
                        <a:t>lack of water resources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740549799"/>
                  </a:ext>
                </a:extLst>
              </a:tr>
            </a:tbl>
          </a:graphicData>
        </a:graphic>
      </p:graphicFrame>
      <p:graphicFrame>
        <p:nvGraphicFramePr>
          <p:cNvPr id="22" name="Table 3">
            <a:extLst>
              <a:ext uri="{FF2B5EF4-FFF2-40B4-BE49-F238E27FC236}">
                <a16:creationId xmlns:a16="http://schemas.microsoft.com/office/drawing/2014/main" id="{A17ABDCC-0A38-0423-1F47-8E4A5A0BFC84}"/>
              </a:ext>
            </a:extLst>
          </p:cNvPr>
          <p:cNvGraphicFramePr>
            <a:graphicFrameLocks noGrp="1"/>
          </p:cNvGraphicFramePr>
          <p:nvPr/>
        </p:nvGraphicFramePr>
        <p:xfrm>
          <a:off x="6924257" y="1204668"/>
          <a:ext cx="2847624" cy="2611704"/>
        </p:xfrm>
        <a:graphic>
          <a:graphicData uri="http://schemas.openxmlformats.org/drawingml/2006/table">
            <a:tbl>
              <a:tblPr firstRow="1" bandRow="1"/>
              <a:tblGrid>
                <a:gridCol w="1423812">
                  <a:extLst>
                    <a:ext uri="{9D8B030D-6E8A-4147-A177-3AD203B41FA5}">
                      <a16:colId xmlns:a16="http://schemas.microsoft.com/office/drawing/2014/main" val="217426579"/>
                    </a:ext>
                  </a:extLst>
                </a:gridCol>
                <a:gridCol w="1423812">
                  <a:extLst>
                    <a:ext uri="{9D8B030D-6E8A-4147-A177-3AD203B41FA5}">
                      <a16:colId xmlns:a16="http://schemas.microsoft.com/office/drawing/2014/main" val="3351342052"/>
                    </a:ext>
                  </a:extLst>
                </a:gridCol>
              </a:tblGrid>
              <a:tr h="19652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1">
                          <a:solidFill>
                            <a:schemeClr val="bg1"/>
                          </a:solidFill>
                          <a:latin typeface="ABeeZee" panose="020B0604020202020204" charset="0"/>
                        </a:rPr>
                        <a:t>D) Top-down project: </a:t>
                      </a:r>
                      <a:r>
                        <a:rPr lang="en-GB" sz="900" b="1">
                          <a:solidFill>
                            <a:schemeClr val="accent1"/>
                          </a:solidFill>
                          <a:latin typeface="ABeeZee" panose="020B0604020202020204" charset="0"/>
                        </a:rPr>
                        <a:t>The Grand Inga Dam DRC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Advantages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Disadvantages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1965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It provides a reliable source of renewable energy for the DRC.</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It would flood 22,000 hectares of land in the </a:t>
                      </a:r>
                      <a:r>
                        <a:rPr lang="en-GB" sz="800" err="1">
                          <a:solidFill>
                            <a:schemeClr val="bg1"/>
                          </a:solidFill>
                          <a:latin typeface="ABeeZee" panose="020B0604020202020204" charset="0"/>
                        </a:rPr>
                        <a:t>Bundi</a:t>
                      </a:r>
                      <a:r>
                        <a:rPr lang="en-GB" sz="800">
                          <a:solidFill>
                            <a:schemeClr val="bg1"/>
                          </a:solidFill>
                          <a:latin typeface="ABeeZee" panose="020B0604020202020204" charset="0"/>
                        </a:rPr>
                        <a:t> Valley.</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196525">
                <a:tc>
                  <a:txBody>
                    <a:bodyPr/>
                    <a:lstStyle/>
                    <a:p>
                      <a:pPr algn="ctr">
                        <a:lnSpc>
                          <a:spcPct val="130000"/>
                        </a:lnSpc>
                      </a:pPr>
                      <a:r>
                        <a:rPr lang="en-GB" sz="800">
                          <a:solidFill>
                            <a:schemeClr val="bg1"/>
                          </a:solidFill>
                          <a:latin typeface="ABeeZee" panose="020B0604020202020204" charset="0"/>
                        </a:rPr>
                        <a:t>It provides electricity for Kinshasa at a lost cost.</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Natural habitats will be destroyed by the reservoir.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344915">
                <a:tc>
                  <a:txBody>
                    <a:bodyPr/>
                    <a:lstStyle/>
                    <a:p>
                      <a:pPr algn="ctr">
                        <a:lnSpc>
                          <a:spcPct val="130000"/>
                        </a:lnSpc>
                      </a:pPr>
                      <a:r>
                        <a:rPr lang="en-GB" sz="800">
                          <a:solidFill>
                            <a:schemeClr val="bg1"/>
                          </a:solidFill>
                          <a:latin typeface="ABeeZee" panose="020B0604020202020204" charset="0"/>
                        </a:rPr>
                        <a:t>It produces electricity that the DRC can sell the other countries.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GB" sz="800">
                          <a:solidFill>
                            <a:schemeClr val="bg1"/>
                          </a:solidFill>
                          <a:latin typeface="ABeeZee" panose="020B0604020202020204" charset="0"/>
                        </a:rPr>
                        <a:t>35,000 people would be displaced from their homes by the dam reservoir.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308800"/>
                  </a:ext>
                </a:extLst>
              </a:tr>
              <a:tr h="196525">
                <a:tc>
                  <a:txBody>
                    <a:bodyPr/>
                    <a:lstStyle/>
                    <a:p>
                      <a:pPr algn="ctr">
                        <a:lnSpc>
                          <a:spcPct val="130000"/>
                        </a:lnSpc>
                      </a:pPr>
                      <a:r>
                        <a:rPr lang="en-GB" sz="800">
                          <a:solidFill>
                            <a:schemeClr val="bg1"/>
                          </a:solidFill>
                          <a:latin typeface="ABeeZee" panose="020B0604020202020204" charset="0"/>
                        </a:rPr>
                        <a:t>It produces electricity to power more coltan and copper mines.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GB" sz="800">
                          <a:solidFill>
                            <a:schemeClr val="bg1"/>
                          </a:solidFill>
                          <a:latin typeface="ABeeZee" panose="020B0604020202020204" charset="0"/>
                        </a:rPr>
                        <a:t>Electricity will be sold to other countries, and many people in rural DRC will still be without electricity.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603824"/>
                  </a:ext>
                </a:extLst>
              </a:tr>
            </a:tbl>
          </a:graphicData>
        </a:graphic>
      </p:graphicFrame>
      <p:graphicFrame>
        <p:nvGraphicFramePr>
          <p:cNvPr id="23" name="Table 3">
            <a:extLst>
              <a:ext uri="{FF2B5EF4-FFF2-40B4-BE49-F238E27FC236}">
                <a16:creationId xmlns:a16="http://schemas.microsoft.com/office/drawing/2014/main" id="{6925851F-E27B-FD4D-2173-3B3D289F1782}"/>
              </a:ext>
            </a:extLst>
          </p:cNvPr>
          <p:cNvGraphicFramePr>
            <a:graphicFrameLocks noGrp="1"/>
          </p:cNvGraphicFramePr>
          <p:nvPr/>
        </p:nvGraphicFramePr>
        <p:xfrm>
          <a:off x="6924257" y="3961325"/>
          <a:ext cx="2847624" cy="2453208"/>
        </p:xfrm>
        <a:graphic>
          <a:graphicData uri="http://schemas.openxmlformats.org/drawingml/2006/table">
            <a:tbl>
              <a:tblPr firstRow="1" bandRow="1"/>
              <a:tblGrid>
                <a:gridCol w="1423812">
                  <a:extLst>
                    <a:ext uri="{9D8B030D-6E8A-4147-A177-3AD203B41FA5}">
                      <a16:colId xmlns:a16="http://schemas.microsoft.com/office/drawing/2014/main" val="217426579"/>
                    </a:ext>
                  </a:extLst>
                </a:gridCol>
                <a:gridCol w="1423812">
                  <a:extLst>
                    <a:ext uri="{9D8B030D-6E8A-4147-A177-3AD203B41FA5}">
                      <a16:colId xmlns:a16="http://schemas.microsoft.com/office/drawing/2014/main" val="3351342052"/>
                    </a:ext>
                  </a:extLst>
                </a:gridCol>
              </a:tblGrid>
              <a:tr h="19652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1">
                          <a:solidFill>
                            <a:schemeClr val="bg1"/>
                          </a:solidFill>
                          <a:latin typeface="ABeeZee" panose="020B0604020202020204" charset="0"/>
                        </a:rPr>
                        <a:t>E) Bottom-up project: </a:t>
                      </a:r>
                      <a:r>
                        <a:rPr lang="en-GB" sz="900" b="1">
                          <a:solidFill>
                            <a:schemeClr val="accent1"/>
                          </a:solidFill>
                          <a:latin typeface="ABeeZee" panose="020B0604020202020204" charset="0"/>
                        </a:rPr>
                        <a:t>WECAN DRC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Advantages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Disadvantages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1965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It protects the habitats of 100,000 species of animals and plants.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It is small scale, so it has limited reach.</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196525">
                <a:tc>
                  <a:txBody>
                    <a:bodyPr/>
                    <a:lstStyle/>
                    <a:p>
                      <a:pPr algn="ctr">
                        <a:lnSpc>
                          <a:spcPct val="130000"/>
                        </a:lnSpc>
                      </a:pPr>
                      <a:r>
                        <a:rPr lang="en-GB" sz="800">
                          <a:solidFill>
                            <a:schemeClr val="bg1"/>
                          </a:solidFill>
                          <a:latin typeface="ABeeZee" panose="020B0604020202020204" charset="0"/>
                        </a:rPr>
                        <a:t>It empowers indigenous women.</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It does not stop illegal logging. </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344915">
                <a:tc>
                  <a:txBody>
                    <a:bodyPr/>
                    <a:lstStyle/>
                    <a:p>
                      <a:pPr algn="ctr">
                        <a:lnSpc>
                          <a:spcPct val="130000"/>
                        </a:lnSpc>
                      </a:pPr>
                      <a:r>
                        <a:rPr lang="en-GB" sz="800">
                          <a:solidFill>
                            <a:schemeClr val="bg1"/>
                          </a:solidFill>
                          <a:latin typeface="ABeeZee" panose="020B0604020202020204" charset="0"/>
                        </a:rPr>
                        <a:t>Women earn money from selling fruit and herbs from the trees planted.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GB" sz="800">
                          <a:solidFill>
                            <a:schemeClr val="bg1"/>
                          </a:solidFill>
                          <a:latin typeface="ABeeZee" panose="020B0604020202020204" charset="0"/>
                        </a:rPr>
                        <a:t>The project currently supports only 700 women.</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308800"/>
                  </a:ext>
                </a:extLst>
              </a:tr>
              <a:tr h="196525">
                <a:tc>
                  <a:txBody>
                    <a:bodyPr/>
                    <a:lstStyle/>
                    <a:p>
                      <a:pPr algn="ctr">
                        <a:lnSpc>
                          <a:spcPct val="130000"/>
                        </a:lnSpc>
                      </a:pPr>
                      <a:r>
                        <a:rPr lang="en-GB" sz="800">
                          <a:solidFill>
                            <a:schemeClr val="bg1"/>
                          </a:solidFill>
                          <a:latin typeface="ABeeZee" panose="020B0604020202020204" charset="0"/>
                        </a:rPr>
                        <a:t>It reduces the impact of climate change through reforestation.</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GB" sz="800">
                          <a:solidFill>
                            <a:schemeClr val="bg1"/>
                          </a:solidFill>
                          <a:latin typeface="ABeeZee" panose="020B0604020202020204" charset="0"/>
                        </a:rPr>
                        <a:t>It takes a long time for the full benefits to be achieved.</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603824"/>
                  </a:ext>
                </a:extLst>
              </a:tr>
            </a:tbl>
          </a:graphicData>
        </a:graphic>
      </p:graphicFrame>
      <p:pic>
        <p:nvPicPr>
          <p:cNvPr id="24" name="Picture 23" descr="A black binoculars in a purple circle&#10;&#10;Description automatically generated">
            <a:extLst>
              <a:ext uri="{FF2B5EF4-FFF2-40B4-BE49-F238E27FC236}">
                <a16:creationId xmlns:a16="http://schemas.microsoft.com/office/drawing/2014/main" id="{9DD9B693-E3F1-6ADE-32BA-80A5E5995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1246" y="272450"/>
            <a:ext cx="536473" cy="536470"/>
          </a:xfrm>
          <a:prstGeom prst="ellipse">
            <a:avLst/>
          </a:prstGeom>
          <a:ln w="38100">
            <a:solidFill>
              <a:schemeClr val="bg2"/>
            </a:solidFill>
          </a:ln>
        </p:spPr>
      </p:pic>
      <p:pic>
        <p:nvPicPr>
          <p:cNvPr id="25" name="Picture 24" descr="A stack of coins in a purple circle&#10;&#10;Description automatically generated">
            <a:extLst>
              <a:ext uri="{FF2B5EF4-FFF2-40B4-BE49-F238E27FC236}">
                <a16:creationId xmlns:a16="http://schemas.microsoft.com/office/drawing/2014/main" id="{8CBCD4BC-1042-9AD7-6E5B-BC3490BE37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763" y="275221"/>
            <a:ext cx="536473" cy="536470"/>
          </a:xfrm>
          <a:prstGeom prst="ellipse">
            <a:avLst/>
          </a:prstGeom>
          <a:ln w="38100">
            <a:solidFill>
              <a:schemeClr val="accent4"/>
            </a:solidFill>
          </a:ln>
        </p:spPr>
      </p:pic>
      <p:pic>
        <p:nvPicPr>
          <p:cNvPr id="26" name="Picture 25" descr="A purple circle with a black and black graphic&#10;&#10;Description automatically generated">
            <a:extLst>
              <a:ext uri="{FF2B5EF4-FFF2-40B4-BE49-F238E27FC236}">
                <a16:creationId xmlns:a16="http://schemas.microsoft.com/office/drawing/2014/main" id="{CD6EFF0D-CF9E-D7A4-2654-DF1978EB10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505" y="275221"/>
            <a:ext cx="536473" cy="536470"/>
          </a:xfrm>
          <a:prstGeom prst="ellipse">
            <a:avLst/>
          </a:prstGeom>
          <a:ln w="38100">
            <a:solidFill>
              <a:schemeClr val="bg2"/>
            </a:solidFill>
          </a:ln>
        </p:spPr>
      </p:pic>
    </p:spTree>
    <p:extLst>
      <p:ext uri="{BB962C8B-B14F-4D97-AF65-F5344CB8AC3E}">
        <p14:creationId xmlns:p14="http://schemas.microsoft.com/office/powerpoint/2010/main" val="997684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2366277"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sz="2400" b="1" spc="100">
                <a:solidFill>
                  <a:schemeClr val="bg1"/>
                </a:solidFill>
                <a:effectLst/>
                <a:latin typeface="Abeezee"/>
                <a:ea typeface="Andika"/>
                <a:cs typeface="Andika"/>
              </a:rPr>
              <a:t>7.04 Rivers</a:t>
            </a:r>
            <a:endParaRPr lang="en-GB" sz="1050">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7.04 – Development |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7228439" y="1836021"/>
            <a:ext cx="263752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8. The drainage basin system</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6" name="Rectangle 11">
            <a:extLst>
              <a:ext uri="{FF2B5EF4-FFF2-40B4-BE49-F238E27FC236}">
                <a16:creationId xmlns:a16="http://schemas.microsoft.com/office/drawing/2014/main" id="{CD73252B-7A58-6162-3C30-51E449718FA8}"/>
              </a:ext>
            </a:extLst>
          </p:cNvPr>
          <p:cNvSpPr/>
          <p:nvPr/>
        </p:nvSpPr>
        <p:spPr>
          <a:xfrm>
            <a:off x="35017" y="740867"/>
            <a:ext cx="190800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Background</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7" name="Table 3">
            <a:extLst>
              <a:ext uri="{FF2B5EF4-FFF2-40B4-BE49-F238E27FC236}">
                <a16:creationId xmlns:a16="http://schemas.microsoft.com/office/drawing/2014/main" id="{4F57E610-6FA4-D1BF-1849-686F74BDDC61}"/>
              </a:ext>
            </a:extLst>
          </p:cNvPr>
          <p:cNvGraphicFramePr>
            <a:graphicFrameLocks noGrp="1"/>
          </p:cNvGraphicFramePr>
          <p:nvPr/>
        </p:nvGraphicFramePr>
        <p:xfrm>
          <a:off x="134119" y="984853"/>
          <a:ext cx="2818604" cy="3090576"/>
        </p:xfrm>
        <a:graphic>
          <a:graphicData uri="http://schemas.openxmlformats.org/drawingml/2006/table">
            <a:tbl>
              <a:tblPr firstRow="1" bandRow="1"/>
              <a:tblGrid>
                <a:gridCol w="353206">
                  <a:extLst>
                    <a:ext uri="{9D8B030D-6E8A-4147-A177-3AD203B41FA5}">
                      <a16:colId xmlns:a16="http://schemas.microsoft.com/office/drawing/2014/main" val="217426579"/>
                    </a:ext>
                  </a:extLst>
                </a:gridCol>
                <a:gridCol w="2465398">
                  <a:extLst>
                    <a:ext uri="{9D8B030D-6E8A-4147-A177-3AD203B41FA5}">
                      <a16:colId xmlns:a16="http://schemas.microsoft.com/office/drawing/2014/main" val="1757883862"/>
                    </a:ext>
                  </a:extLst>
                </a:gridCol>
              </a:tblGrid>
              <a:tr h="341885">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GB" sz="900" b="1">
                          <a:solidFill>
                            <a:schemeClr val="bg1"/>
                          </a:solidFill>
                          <a:latin typeface="ABeeZee" panose="020B0604020202020204" charset="0"/>
                        </a:rPr>
                        <a:t>Rivers affect the landscape and the lives of the people who live near them.</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341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a:solidFill>
                            <a:schemeClr val="bg1"/>
                          </a:solidFill>
                          <a:latin typeface="ABeeZee" panose="020B0604020202020204" charset="0"/>
                        </a:rPr>
                        <a:t>Rivers are found within their own drainage basin and have their own distinct features.</a:t>
                      </a:r>
                      <a:endParaRPr lang="en-US"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3432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b="1">
                          <a:solidFill>
                            <a:schemeClr val="bg1"/>
                          </a:solidFill>
                          <a:latin typeface="ABeeZee" panose="020B0604020202020204" charset="0"/>
                        </a:rPr>
                        <a:t>B</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a:solidFill>
                            <a:schemeClr val="bg1"/>
                          </a:solidFill>
                          <a:latin typeface="ABeeZee" panose="020B0604020202020204" charset="0"/>
                        </a:rPr>
                        <a:t>As a river moves from its source in the upper course to its mouth in the lower course, its profile changes.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06452879"/>
                  </a:ext>
                </a:extLst>
              </a:tr>
              <a:tr h="3418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i="0">
                          <a:solidFill>
                            <a:schemeClr val="bg1"/>
                          </a:solidFill>
                          <a:latin typeface="ABeeZee" panose="020B0604020202020204" charset="0"/>
                          <a:ea typeface="Roboto" panose="02000000000000000000" pitchFamily="2" charset="0"/>
                        </a:rPr>
                        <a:t>There are many different river processes that can impact the landscape.</a:t>
                      </a:r>
                      <a:endParaRPr lang="en-US" sz="800" b="1" i="0">
                        <a:solidFill>
                          <a:schemeClr val="bg1"/>
                        </a:solidFill>
                        <a:latin typeface="ABeeZee" panose="020B0604020202020204" charset="0"/>
                        <a:ea typeface="Roboto" panose="02000000000000000000" pitchFamily="2"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7406457"/>
                  </a:ext>
                </a:extLst>
              </a:tr>
              <a:tr h="28249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D–F</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The processes of erosion and deposition can lead to the formation of different river landforms.</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88276199"/>
                  </a:ext>
                </a:extLst>
              </a:tr>
              <a:tr h="576665">
                <a:tc>
                  <a:txBody>
                    <a:bodyPr/>
                    <a:lstStyle/>
                    <a:p>
                      <a:pPr algn="ctr">
                        <a:lnSpc>
                          <a:spcPct val="130000"/>
                        </a:lnSpc>
                      </a:pPr>
                      <a:r>
                        <a:rPr lang="en-GB" sz="900">
                          <a:solidFill>
                            <a:schemeClr val="bg1"/>
                          </a:solidFill>
                          <a:latin typeface="ABeeZee" panose="020B0604020202020204" charset="0"/>
                        </a:rPr>
                        <a:t>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Flooding is a key feature of rivers, and drainage basin processes play a significant role in this. By altering the drainage basin of a river, we can interfere with these processes.</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04481675"/>
                  </a:ext>
                </a:extLst>
              </a:tr>
              <a:tr h="301560">
                <a:tc>
                  <a:txBody>
                    <a:bodyPr/>
                    <a:lstStyle/>
                    <a:p>
                      <a:pPr algn="ctr">
                        <a:lnSpc>
                          <a:spcPct val="130000"/>
                        </a:lnSpc>
                      </a:pPr>
                      <a:r>
                        <a:rPr lang="en-GB" sz="900">
                          <a:solidFill>
                            <a:schemeClr val="bg1"/>
                          </a:solidFill>
                          <a:latin typeface="ABeeZee" panose="020B0604020202020204" charset="0"/>
                        </a:rPr>
                        <a:t>H</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There are many examples of floods. Today, many strategies have been put in place to manage the flood risk. </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95612482"/>
                  </a:ext>
                </a:extLst>
              </a:tr>
            </a:tbl>
          </a:graphicData>
        </a:graphic>
      </p:graphicFrame>
      <p:sp>
        <p:nvSpPr>
          <p:cNvPr id="8" name="Rectangle 11">
            <a:extLst>
              <a:ext uri="{FF2B5EF4-FFF2-40B4-BE49-F238E27FC236}">
                <a16:creationId xmlns:a16="http://schemas.microsoft.com/office/drawing/2014/main" id="{331CE33F-FFD0-07A0-7A3C-5785AC2E30E5}"/>
              </a:ext>
            </a:extLst>
          </p:cNvPr>
          <p:cNvSpPr/>
          <p:nvPr/>
        </p:nvSpPr>
        <p:spPr>
          <a:xfrm>
            <a:off x="35017" y="4103415"/>
            <a:ext cx="2743036"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2.</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Drainage basin features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9" name="Table 3">
            <a:extLst>
              <a:ext uri="{FF2B5EF4-FFF2-40B4-BE49-F238E27FC236}">
                <a16:creationId xmlns:a16="http://schemas.microsoft.com/office/drawing/2014/main" id="{5DC3B5BD-8682-DB3F-E610-4EB436C890C3}"/>
              </a:ext>
            </a:extLst>
          </p:cNvPr>
          <p:cNvGraphicFramePr>
            <a:graphicFrameLocks noGrp="1"/>
          </p:cNvGraphicFramePr>
          <p:nvPr/>
        </p:nvGraphicFramePr>
        <p:xfrm>
          <a:off x="88357" y="4335080"/>
          <a:ext cx="2864366" cy="1857576"/>
        </p:xfrm>
        <a:graphic>
          <a:graphicData uri="http://schemas.openxmlformats.org/drawingml/2006/table">
            <a:tbl>
              <a:tblPr firstRow="1" bandRow="1"/>
              <a:tblGrid>
                <a:gridCol w="136398">
                  <a:extLst>
                    <a:ext uri="{9D8B030D-6E8A-4147-A177-3AD203B41FA5}">
                      <a16:colId xmlns:a16="http://schemas.microsoft.com/office/drawing/2014/main" val="217426579"/>
                    </a:ext>
                  </a:extLst>
                </a:gridCol>
                <a:gridCol w="721435">
                  <a:extLst>
                    <a:ext uri="{9D8B030D-6E8A-4147-A177-3AD203B41FA5}">
                      <a16:colId xmlns:a16="http://schemas.microsoft.com/office/drawing/2014/main" val="1757883862"/>
                    </a:ext>
                  </a:extLst>
                </a:gridCol>
                <a:gridCol w="2006533">
                  <a:extLst>
                    <a:ext uri="{9D8B030D-6E8A-4147-A177-3AD203B41FA5}">
                      <a16:colId xmlns:a16="http://schemas.microsoft.com/office/drawing/2014/main" val="896555121"/>
                    </a:ext>
                  </a:extLst>
                </a:gridCol>
              </a:tblGrid>
              <a:tr h="35484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drainage basin</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a:solidFill>
                            <a:schemeClr val="bg1"/>
                          </a:solidFill>
                          <a:latin typeface="ABeeZee" panose="020B0604020202020204" charset="0"/>
                        </a:rPr>
                        <a:t>(n) </a:t>
                      </a:r>
                      <a:r>
                        <a:rPr lang="en-GB" sz="800" b="0">
                          <a:solidFill>
                            <a:schemeClr val="bg1"/>
                          </a:solidFill>
                          <a:latin typeface="ABeeZee" panose="020B0604020202020204" charset="0"/>
                        </a:rPr>
                        <a:t> an area of land drained by a river and its tributaries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6171503"/>
                  </a:ext>
                </a:extLst>
              </a:tr>
              <a:tr h="20540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source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start of a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124543"/>
                  </a:ext>
                </a:extLst>
              </a:tr>
              <a:tr h="29778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mouth</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place where the river enters a lake, sea or ocean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6452879"/>
                  </a:ext>
                </a:extLst>
              </a:tr>
              <a:tr h="297786">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tributary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smaller river that joins a larger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5154249"/>
                  </a:ext>
                </a:extLst>
              </a:tr>
              <a:tr h="297786">
                <a:tc>
                  <a:txBody>
                    <a:body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confluence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point at which two or more rivers meet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96678250"/>
                  </a:ext>
                </a:extLst>
              </a:tr>
              <a:tr h="297786">
                <a:tc>
                  <a:txBody>
                    <a:bodyPr/>
                    <a:lstStyle/>
                    <a:p>
                      <a:pPr algn="ctr">
                        <a:lnSpc>
                          <a:spcPct val="130000"/>
                        </a:lnSpc>
                      </a:pPr>
                      <a:r>
                        <a:rPr lang="en-GB" sz="8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watershed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dividing line between two drainage basins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35779242"/>
                  </a:ext>
                </a:extLst>
              </a:tr>
            </a:tbl>
          </a:graphicData>
        </a:graphic>
      </p:graphicFrame>
      <p:graphicFrame>
        <p:nvGraphicFramePr>
          <p:cNvPr id="10" name="Table 3">
            <a:extLst>
              <a:ext uri="{FF2B5EF4-FFF2-40B4-BE49-F238E27FC236}">
                <a16:creationId xmlns:a16="http://schemas.microsoft.com/office/drawing/2014/main" id="{844118FD-7E4F-690D-8654-4EEA5429497C}"/>
              </a:ext>
            </a:extLst>
          </p:cNvPr>
          <p:cNvGraphicFramePr>
            <a:graphicFrameLocks noGrp="1"/>
          </p:cNvGraphicFramePr>
          <p:nvPr/>
        </p:nvGraphicFramePr>
        <p:xfrm>
          <a:off x="3058648" y="279647"/>
          <a:ext cx="2902158" cy="1207279"/>
        </p:xfrm>
        <a:graphic>
          <a:graphicData uri="http://schemas.openxmlformats.org/drawingml/2006/table">
            <a:tbl>
              <a:tblPr firstRow="1" bandRow="1"/>
              <a:tblGrid>
                <a:gridCol w="138196">
                  <a:extLst>
                    <a:ext uri="{9D8B030D-6E8A-4147-A177-3AD203B41FA5}">
                      <a16:colId xmlns:a16="http://schemas.microsoft.com/office/drawing/2014/main" val="217426579"/>
                    </a:ext>
                  </a:extLst>
                </a:gridCol>
                <a:gridCol w="714915">
                  <a:extLst>
                    <a:ext uri="{9D8B030D-6E8A-4147-A177-3AD203B41FA5}">
                      <a16:colId xmlns:a16="http://schemas.microsoft.com/office/drawing/2014/main" val="1757883862"/>
                    </a:ext>
                  </a:extLst>
                </a:gridCol>
                <a:gridCol w="2049047">
                  <a:extLst>
                    <a:ext uri="{9D8B030D-6E8A-4147-A177-3AD203B41FA5}">
                      <a16:colId xmlns:a16="http://schemas.microsoft.com/office/drawing/2014/main" val="896555121"/>
                    </a:ext>
                  </a:extLst>
                </a:gridCol>
              </a:tblGrid>
              <a:tr h="33745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upper course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the narrow, steep, upper part of a river, which contains waterfalls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4021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middle course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the wider, deeper channel, which contains meanders and oxbow lakes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46771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lower course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the widest, flattest part of the river near the mouth, which contains the floodplain.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bl>
          </a:graphicData>
        </a:graphic>
      </p:graphicFrame>
      <p:sp>
        <p:nvSpPr>
          <p:cNvPr id="14" name="Rectangle 11">
            <a:extLst>
              <a:ext uri="{FF2B5EF4-FFF2-40B4-BE49-F238E27FC236}">
                <a16:creationId xmlns:a16="http://schemas.microsoft.com/office/drawing/2014/main" id="{0DF1B0C5-A277-5975-3685-2CA2D271BCE5}"/>
              </a:ext>
            </a:extLst>
          </p:cNvPr>
          <p:cNvSpPr/>
          <p:nvPr/>
        </p:nvSpPr>
        <p:spPr>
          <a:xfrm>
            <a:off x="3058647" y="115298"/>
            <a:ext cx="2366277"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3. The river profile</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15" name="Rectangle 11">
            <a:extLst>
              <a:ext uri="{FF2B5EF4-FFF2-40B4-BE49-F238E27FC236}">
                <a16:creationId xmlns:a16="http://schemas.microsoft.com/office/drawing/2014/main" id="{D1A3C69E-AD3B-5D88-7CF5-3D9BB67FF889}"/>
              </a:ext>
            </a:extLst>
          </p:cNvPr>
          <p:cNvSpPr/>
          <p:nvPr/>
        </p:nvSpPr>
        <p:spPr>
          <a:xfrm>
            <a:off x="3058646" y="1484380"/>
            <a:ext cx="290216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4. River processes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2" name="Table 3">
            <a:extLst>
              <a:ext uri="{FF2B5EF4-FFF2-40B4-BE49-F238E27FC236}">
                <a16:creationId xmlns:a16="http://schemas.microsoft.com/office/drawing/2014/main" id="{A17ABDCC-0A38-0423-1F47-8E4A5A0BFC84}"/>
              </a:ext>
            </a:extLst>
          </p:cNvPr>
          <p:cNvGraphicFramePr>
            <a:graphicFrameLocks noGrp="1"/>
          </p:cNvGraphicFramePr>
          <p:nvPr/>
        </p:nvGraphicFramePr>
        <p:xfrm>
          <a:off x="6066727" y="4137467"/>
          <a:ext cx="3750917" cy="2411488"/>
        </p:xfrm>
        <a:graphic>
          <a:graphicData uri="http://schemas.openxmlformats.org/drawingml/2006/table">
            <a:tbl>
              <a:tblPr firstRow="1" bandRow="1"/>
              <a:tblGrid>
                <a:gridCol w="1165923">
                  <a:extLst>
                    <a:ext uri="{9D8B030D-6E8A-4147-A177-3AD203B41FA5}">
                      <a16:colId xmlns:a16="http://schemas.microsoft.com/office/drawing/2014/main" val="217426579"/>
                    </a:ext>
                  </a:extLst>
                </a:gridCol>
                <a:gridCol w="1311420">
                  <a:extLst>
                    <a:ext uri="{9D8B030D-6E8A-4147-A177-3AD203B41FA5}">
                      <a16:colId xmlns:a16="http://schemas.microsoft.com/office/drawing/2014/main" val="3351342052"/>
                    </a:ext>
                  </a:extLst>
                </a:gridCol>
                <a:gridCol w="1273574">
                  <a:extLst>
                    <a:ext uri="{9D8B030D-6E8A-4147-A177-3AD203B41FA5}">
                      <a16:colId xmlns:a16="http://schemas.microsoft.com/office/drawing/2014/main" val="760018239"/>
                    </a:ext>
                  </a:extLst>
                </a:gridCol>
              </a:tblGrid>
              <a:tr h="24319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1">
                          <a:solidFill>
                            <a:schemeClr val="bg1"/>
                          </a:solidFill>
                          <a:latin typeface="ABeeZee" panose="020B0604020202020204" charset="0"/>
                        </a:rPr>
                        <a:t>Where/when </a:t>
                      </a:r>
                      <a:endParaRPr lang="en-GB" sz="800" b="1">
                        <a:solidFill>
                          <a:schemeClr val="accent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gridSpan="2">
                  <a:txBody>
                    <a:bodyPr/>
                    <a:lstStyle/>
                    <a:p>
                      <a:r>
                        <a:rPr lang="en-GB" sz="700">
                          <a:solidFill>
                            <a:schemeClr val="bg1"/>
                          </a:solidFill>
                          <a:latin typeface="ABeeZee" panose="020B0604020202020204" charset="0"/>
                        </a:rPr>
                        <a:t>Southwest England, flood 2014</a:t>
                      </a:r>
                    </a:p>
                    <a:p>
                      <a:r>
                        <a:rPr lang="en-GB" sz="700">
                          <a:solidFill>
                            <a:schemeClr val="bg1"/>
                          </a:solidFill>
                          <a:latin typeface="ABeeZee" panose="020B0604020202020204" charset="0"/>
                        </a:rPr>
                        <a:t>Rivers Parrett and Tone </a:t>
                      </a:r>
                      <a:endParaRPr sz="700">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endParaRPr lang="en-GB" sz="800">
                        <a:solidFill>
                          <a:schemeClr val="bg1"/>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16171503"/>
                  </a:ext>
                </a:extLst>
              </a:tr>
              <a:tr h="1296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Causes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Effects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Responses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2883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30000"/>
                        </a:lnSpc>
                      </a:pPr>
                      <a:r>
                        <a:rPr lang="en-GB" sz="700">
                          <a:solidFill>
                            <a:schemeClr val="bg1"/>
                          </a:solidFill>
                          <a:latin typeface="ABeeZee" panose="020B0604020202020204" charset="0"/>
                        </a:rPr>
                        <a:t>deforestation on the floodplain</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600 homes flooded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20,000 sandbags provided to protect homes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406580">
                <a:tc>
                  <a:txBody>
                    <a:bodyPr/>
                    <a:lstStyle/>
                    <a:p>
                      <a:pPr algn="l">
                        <a:lnSpc>
                          <a:spcPct val="130000"/>
                        </a:lnSpc>
                      </a:pPr>
                      <a:r>
                        <a:rPr lang="en-GB" sz="700">
                          <a:solidFill>
                            <a:schemeClr val="bg1"/>
                          </a:solidFill>
                          <a:latin typeface="ABeeZee" panose="020B0604020202020204" charset="0"/>
                        </a:rPr>
                        <a:t>saturated ground from heavy rainfall</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£200 million lost from the collapse of the tourist industry</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65 pumps installed to drain millions of cubic metres of floodwater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5909294"/>
                  </a:ext>
                </a:extLst>
              </a:tr>
              <a:tr h="406580">
                <a:tc>
                  <a:txBody>
                    <a:bodyPr/>
                    <a:lstStyle/>
                    <a:p>
                      <a:pPr algn="l">
                        <a:lnSpc>
                          <a:spcPct val="130000"/>
                        </a:lnSpc>
                      </a:pPr>
                      <a:r>
                        <a:rPr lang="en-GB" sz="700">
                          <a:solidFill>
                            <a:schemeClr val="bg1"/>
                          </a:solidFill>
                          <a:latin typeface="ABeeZee" panose="020B0604020202020204" charset="0"/>
                        </a:rPr>
                        <a:t>low-lying land with four rivers flowing through it</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6,800 hectares of agricultural land flooded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Hundreds of people were evacuated from their homes.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524773">
                <a:tc>
                  <a:txBody>
                    <a:bodyPr/>
                    <a:lstStyle/>
                    <a:p>
                      <a:pPr algn="l">
                        <a:lnSpc>
                          <a:spcPct val="130000"/>
                        </a:lnSpc>
                      </a:pPr>
                      <a:r>
                        <a:rPr lang="en-GB" sz="700">
                          <a:solidFill>
                            <a:schemeClr val="bg1"/>
                          </a:solidFill>
                          <a:latin typeface="ABeeZee" panose="020B0604020202020204" charset="0"/>
                        </a:rPr>
                        <a:t>build-up of sediment in the channel from lack of dredging</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Native bird species couldn’t hunt on the flooded ground.</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The Environmental Agency is spending £6 million a year on dredging the rivers Parrett and Tone.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3948443"/>
                  </a:ext>
                </a:extLst>
              </a:tr>
            </a:tbl>
          </a:graphicData>
        </a:graphic>
      </p:graphicFrame>
      <p:pic>
        <p:nvPicPr>
          <p:cNvPr id="24" name="Picture 23" descr="A black binoculars in a purple circle&#10;&#10;Description automatically generated">
            <a:extLst>
              <a:ext uri="{FF2B5EF4-FFF2-40B4-BE49-F238E27FC236}">
                <a16:creationId xmlns:a16="http://schemas.microsoft.com/office/drawing/2014/main" id="{9DD9B693-E3F1-6ADE-32BA-80A5E5995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4070" y="163224"/>
            <a:ext cx="536473" cy="536470"/>
          </a:xfrm>
          <a:prstGeom prst="ellipse">
            <a:avLst/>
          </a:prstGeom>
          <a:ln w="38100">
            <a:solidFill>
              <a:schemeClr val="bg2"/>
            </a:solidFill>
          </a:ln>
        </p:spPr>
      </p:pic>
      <p:pic>
        <p:nvPicPr>
          <p:cNvPr id="26" name="Picture 25" descr="A purple circle with a black and black graphic&#10;&#10;Description automatically generated">
            <a:extLst>
              <a:ext uri="{FF2B5EF4-FFF2-40B4-BE49-F238E27FC236}">
                <a16:creationId xmlns:a16="http://schemas.microsoft.com/office/drawing/2014/main" id="{CD6EFF0D-CF9E-D7A4-2654-DF1978EB10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329" y="163224"/>
            <a:ext cx="536473" cy="536470"/>
          </a:xfrm>
          <a:prstGeom prst="ellipse">
            <a:avLst/>
          </a:prstGeom>
          <a:ln w="38100">
            <a:solidFill>
              <a:schemeClr val="bg2"/>
            </a:solidFill>
          </a:ln>
        </p:spPr>
      </p:pic>
      <p:pic>
        <p:nvPicPr>
          <p:cNvPr id="2" name="Picture 1" descr="A black cloud and sun in a purple circle&#10;&#10;Description automatically generated">
            <a:extLst>
              <a:ext uri="{FF2B5EF4-FFF2-40B4-BE49-F238E27FC236}">
                <a16:creationId xmlns:a16="http://schemas.microsoft.com/office/drawing/2014/main" id="{B4944070-B3E4-FD89-94F5-565B62CE11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0920" y="163224"/>
            <a:ext cx="536473" cy="536470"/>
          </a:xfrm>
          <a:prstGeom prst="ellipse">
            <a:avLst/>
          </a:prstGeom>
          <a:ln w="38100">
            <a:solidFill>
              <a:schemeClr val="accent3"/>
            </a:solidFill>
          </a:ln>
        </p:spPr>
      </p:pic>
      <p:pic>
        <p:nvPicPr>
          <p:cNvPr id="5" name="Picture 4" descr="A purple circle with a world map in the middle&#10;&#10;Description automatically generated">
            <a:extLst>
              <a:ext uri="{FF2B5EF4-FFF2-40B4-BE49-F238E27FC236}">
                <a16:creationId xmlns:a16="http://schemas.microsoft.com/office/drawing/2014/main" id="{4327099E-767A-D17F-2986-1E78E8BEB5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4257" y="165880"/>
            <a:ext cx="536473" cy="531159"/>
          </a:xfrm>
          <a:prstGeom prst="ellipse">
            <a:avLst/>
          </a:prstGeom>
          <a:ln w="38100">
            <a:solidFill>
              <a:schemeClr val="accent3"/>
            </a:solidFill>
          </a:ln>
        </p:spPr>
      </p:pic>
      <p:graphicFrame>
        <p:nvGraphicFramePr>
          <p:cNvPr id="11" name="Table 3">
            <a:extLst>
              <a:ext uri="{FF2B5EF4-FFF2-40B4-BE49-F238E27FC236}">
                <a16:creationId xmlns:a16="http://schemas.microsoft.com/office/drawing/2014/main" id="{A1252F50-0C4B-1181-E343-5DB2811EB86F}"/>
              </a:ext>
            </a:extLst>
          </p:cNvPr>
          <p:cNvGraphicFramePr>
            <a:graphicFrameLocks noGrp="1"/>
          </p:cNvGraphicFramePr>
          <p:nvPr/>
        </p:nvGraphicFramePr>
        <p:xfrm>
          <a:off x="3058646" y="1698789"/>
          <a:ext cx="2902158" cy="1918980"/>
        </p:xfrm>
        <a:graphic>
          <a:graphicData uri="http://schemas.openxmlformats.org/drawingml/2006/table">
            <a:tbl>
              <a:tblPr firstRow="1" bandRow="1"/>
              <a:tblGrid>
                <a:gridCol w="149998">
                  <a:extLst>
                    <a:ext uri="{9D8B030D-6E8A-4147-A177-3AD203B41FA5}">
                      <a16:colId xmlns:a16="http://schemas.microsoft.com/office/drawing/2014/main" val="217426579"/>
                    </a:ext>
                  </a:extLst>
                </a:gridCol>
                <a:gridCol w="735742">
                  <a:extLst>
                    <a:ext uri="{9D8B030D-6E8A-4147-A177-3AD203B41FA5}">
                      <a16:colId xmlns:a16="http://schemas.microsoft.com/office/drawing/2014/main" val="1757883862"/>
                    </a:ext>
                  </a:extLst>
                </a:gridCol>
                <a:gridCol w="2016418">
                  <a:extLst>
                    <a:ext uri="{9D8B030D-6E8A-4147-A177-3AD203B41FA5}">
                      <a16:colId xmlns:a16="http://schemas.microsoft.com/office/drawing/2014/main" val="896555121"/>
                    </a:ext>
                  </a:extLst>
                </a:gridCol>
              </a:tblGrid>
              <a:tr h="169693">
                <a:tc>
                  <a:txBody>
                    <a:bodyPr/>
                    <a:lstStyle/>
                    <a:p>
                      <a:pPr algn="ctr">
                        <a:lnSpc>
                          <a:spcPct val="130000"/>
                        </a:lnSpc>
                      </a:pPr>
                      <a:endParaRPr lang="en-GB" sz="800" b="0">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river load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b="0">
                          <a:solidFill>
                            <a:schemeClr val="bg1"/>
                          </a:solidFill>
                          <a:latin typeface="ABeeZee" panose="020B0604020202020204" charset="0"/>
                        </a:rPr>
                        <a:t>(n) the material carried along in the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221339"/>
                  </a:ext>
                </a:extLst>
              </a:tr>
              <a:tr h="24886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erosion </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the breaking down or wearing away of material.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48861">
                <a:tc gridSpan="2">
                  <a:txBody>
                    <a:bodyPr/>
                    <a:lstStyle/>
                    <a:p>
                      <a:pPr marL="0" lvl="0" indent="0">
                        <a:lnSpc>
                          <a:spcPct val="130000"/>
                        </a:lnSpc>
                        <a:buFont typeface="Arial" panose="020B0604020202020204" pitchFamily="34" charset="0"/>
                        <a:buNone/>
                      </a:pPr>
                      <a:r>
                        <a:rPr lang="en-GB" sz="800" b="1">
                          <a:solidFill>
                            <a:schemeClr val="bg1"/>
                          </a:solidFill>
                          <a:latin typeface="ABeeZee" panose="020B0604020202020204" charset="0"/>
                        </a:rPr>
                        <a:t>vertical erosion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b="0">
                          <a:solidFill>
                            <a:schemeClr val="bg1"/>
                          </a:solidFill>
                          <a:latin typeface="ABeeZee" panose="020B0604020202020204" charset="0"/>
                        </a:rPr>
                        <a:t>(n) erosion which takes place downwards into the land.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281059"/>
                  </a:ext>
                </a:extLst>
              </a:tr>
              <a:tr h="347423">
                <a:tc gridSpan="2">
                  <a:txBody>
                    <a:bodyPr/>
                    <a:lstStyle/>
                    <a:p>
                      <a:pPr marL="0" lvl="0" indent="0">
                        <a:lnSpc>
                          <a:spcPct val="130000"/>
                        </a:lnSpc>
                        <a:buFont typeface="Arial" panose="020B0604020202020204" pitchFamily="34" charset="0"/>
                        <a:buNone/>
                      </a:pPr>
                      <a:r>
                        <a:rPr lang="en-GB" sz="800" b="1">
                          <a:solidFill>
                            <a:schemeClr val="bg1"/>
                          </a:solidFill>
                          <a:latin typeface="ABeeZee" panose="020B0604020202020204" charset="0"/>
                        </a:rPr>
                        <a:t>lateral erosion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b="0">
                          <a:solidFill>
                            <a:schemeClr val="bg1"/>
                          </a:solidFill>
                          <a:latin typeface="ABeeZee" panose="020B0604020202020204" charset="0"/>
                        </a:rPr>
                        <a:t>(n) when erosion moves across the land from side to side, causing the bends of meanders to widen.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4757498"/>
                  </a:ext>
                </a:extLst>
              </a:tr>
              <a:tr h="24886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700" b="1">
                          <a:solidFill>
                            <a:schemeClr val="bg1"/>
                          </a:solidFill>
                          <a:latin typeface="ABeeZee" panose="020B0604020202020204" charset="0"/>
                        </a:rPr>
                        <a:t>transportation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when rivers carry rocks and sediment along their journey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696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deposition </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when a river drops its load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bl>
          </a:graphicData>
        </a:graphic>
      </p:graphicFrame>
      <p:sp>
        <p:nvSpPr>
          <p:cNvPr id="17" name="Rectangle 11">
            <a:extLst>
              <a:ext uri="{FF2B5EF4-FFF2-40B4-BE49-F238E27FC236}">
                <a16:creationId xmlns:a16="http://schemas.microsoft.com/office/drawing/2014/main" id="{3C5DAEBE-27B1-7B15-1034-B0317C509DA5}"/>
              </a:ext>
            </a:extLst>
          </p:cNvPr>
          <p:cNvSpPr/>
          <p:nvPr/>
        </p:nvSpPr>
        <p:spPr>
          <a:xfrm>
            <a:off x="3062455" y="3702123"/>
            <a:ext cx="290216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5. </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River features - waterfalls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18" name="Table 3">
            <a:extLst>
              <a:ext uri="{FF2B5EF4-FFF2-40B4-BE49-F238E27FC236}">
                <a16:creationId xmlns:a16="http://schemas.microsoft.com/office/drawing/2014/main" id="{5A93DDFB-A8B5-D725-2115-75569617D385}"/>
              </a:ext>
            </a:extLst>
          </p:cNvPr>
          <p:cNvGraphicFramePr>
            <a:graphicFrameLocks noGrp="1"/>
          </p:cNvGraphicFramePr>
          <p:nvPr/>
        </p:nvGraphicFramePr>
        <p:xfrm>
          <a:off x="3058646" y="3961760"/>
          <a:ext cx="2902158" cy="1129956"/>
        </p:xfrm>
        <a:graphic>
          <a:graphicData uri="http://schemas.openxmlformats.org/drawingml/2006/table">
            <a:tbl>
              <a:tblPr firstRow="1" bandRow="1"/>
              <a:tblGrid>
                <a:gridCol w="138196">
                  <a:extLst>
                    <a:ext uri="{9D8B030D-6E8A-4147-A177-3AD203B41FA5}">
                      <a16:colId xmlns:a16="http://schemas.microsoft.com/office/drawing/2014/main" val="217426579"/>
                    </a:ext>
                  </a:extLst>
                </a:gridCol>
                <a:gridCol w="565916">
                  <a:extLst>
                    <a:ext uri="{9D8B030D-6E8A-4147-A177-3AD203B41FA5}">
                      <a16:colId xmlns:a16="http://schemas.microsoft.com/office/drawing/2014/main" val="1757883862"/>
                    </a:ext>
                  </a:extLst>
                </a:gridCol>
                <a:gridCol w="2198046">
                  <a:extLst>
                    <a:ext uri="{9D8B030D-6E8A-4147-A177-3AD203B41FA5}">
                      <a16:colId xmlns:a16="http://schemas.microsoft.com/office/drawing/2014/main" val="896555121"/>
                    </a:ext>
                  </a:extLst>
                </a:gridCol>
              </a:tblGrid>
              <a:tr h="40370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waterfalls</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a:solidFill>
                            <a:schemeClr val="bg1"/>
                          </a:solidFill>
                          <a:latin typeface="ABeeZee" panose="020B0604020202020204" charset="0"/>
                        </a:rPr>
                        <a:t>(n) </a:t>
                      </a:r>
                      <a:r>
                        <a:rPr lang="en-GB" sz="800" b="0">
                          <a:solidFill>
                            <a:schemeClr val="bg1"/>
                          </a:solidFill>
                          <a:latin typeface="ABeeZee" panose="020B0604020202020204" charset="0"/>
                        </a:rPr>
                        <a:t>water falling from a height when a river or stream flows over a steep drop (upper course)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3460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plunge pool</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an area at the base of a waterfall that undercuts the hard rock layer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2891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gorge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 steep sided valley left behind when a waterfall retreats upstream</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bl>
          </a:graphicData>
        </a:graphic>
      </p:graphicFrame>
      <p:sp>
        <p:nvSpPr>
          <p:cNvPr id="19" name="Rectangle 11">
            <a:extLst>
              <a:ext uri="{FF2B5EF4-FFF2-40B4-BE49-F238E27FC236}">
                <a16:creationId xmlns:a16="http://schemas.microsoft.com/office/drawing/2014/main" id="{BD57C0A1-C7FC-C58B-26EC-FF9E6B887A85}"/>
              </a:ext>
            </a:extLst>
          </p:cNvPr>
          <p:cNvSpPr/>
          <p:nvPr/>
        </p:nvSpPr>
        <p:spPr>
          <a:xfrm>
            <a:off x="3059386" y="5182314"/>
            <a:ext cx="290216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6. River features - meanders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0" name="Table 3">
            <a:extLst>
              <a:ext uri="{FF2B5EF4-FFF2-40B4-BE49-F238E27FC236}">
                <a16:creationId xmlns:a16="http://schemas.microsoft.com/office/drawing/2014/main" id="{4B9FFA36-7825-453E-747B-AAFFEC6DBFAF}"/>
              </a:ext>
            </a:extLst>
          </p:cNvPr>
          <p:cNvGraphicFramePr>
            <a:graphicFrameLocks noGrp="1"/>
          </p:cNvGraphicFramePr>
          <p:nvPr/>
        </p:nvGraphicFramePr>
        <p:xfrm>
          <a:off x="3062961" y="5422643"/>
          <a:ext cx="2897843" cy="910056"/>
        </p:xfrm>
        <a:graphic>
          <a:graphicData uri="http://schemas.openxmlformats.org/drawingml/2006/table">
            <a:tbl>
              <a:tblPr firstRow="1" bandRow="1"/>
              <a:tblGrid>
                <a:gridCol w="137991">
                  <a:extLst>
                    <a:ext uri="{9D8B030D-6E8A-4147-A177-3AD203B41FA5}">
                      <a16:colId xmlns:a16="http://schemas.microsoft.com/office/drawing/2014/main" val="217426579"/>
                    </a:ext>
                  </a:extLst>
                </a:gridCol>
                <a:gridCol w="713852">
                  <a:extLst>
                    <a:ext uri="{9D8B030D-6E8A-4147-A177-3AD203B41FA5}">
                      <a16:colId xmlns:a16="http://schemas.microsoft.com/office/drawing/2014/main" val="1757883862"/>
                    </a:ext>
                  </a:extLst>
                </a:gridCol>
                <a:gridCol w="2046000">
                  <a:extLst>
                    <a:ext uri="{9D8B030D-6E8A-4147-A177-3AD203B41FA5}">
                      <a16:colId xmlns:a16="http://schemas.microsoft.com/office/drawing/2014/main" val="896555121"/>
                    </a:ext>
                  </a:extLst>
                </a:gridCol>
              </a:tblGrid>
              <a:tr h="20958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meander</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a bend in a river (middle course)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3073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slip-off slope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sloping bend of a meander from the inside (shallow) to the outside (deep)</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3073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river cliff</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undercut bank on the outside bend of a meander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bl>
          </a:graphicData>
        </a:graphic>
      </p:graphicFrame>
      <p:sp>
        <p:nvSpPr>
          <p:cNvPr id="21" name="Rectangle 11">
            <a:extLst>
              <a:ext uri="{FF2B5EF4-FFF2-40B4-BE49-F238E27FC236}">
                <a16:creationId xmlns:a16="http://schemas.microsoft.com/office/drawing/2014/main" id="{C4119BD8-CFE8-F11D-89CC-50E8922CDD66}"/>
              </a:ext>
            </a:extLst>
          </p:cNvPr>
          <p:cNvSpPr/>
          <p:nvPr/>
        </p:nvSpPr>
        <p:spPr>
          <a:xfrm flipH="1">
            <a:off x="7223415" y="789392"/>
            <a:ext cx="263752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7.</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River features - floodplains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7" name="Table 3">
            <a:extLst>
              <a:ext uri="{FF2B5EF4-FFF2-40B4-BE49-F238E27FC236}">
                <a16:creationId xmlns:a16="http://schemas.microsoft.com/office/drawing/2014/main" id="{62DBE7BD-3B47-3CC4-1274-7E51CB71B613}"/>
              </a:ext>
            </a:extLst>
          </p:cNvPr>
          <p:cNvGraphicFramePr>
            <a:graphicFrameLocks noGrp="1"/>
          </p:cNvGraphicFramePr>
          <p:nvPr/>
        </p:nvGraphicFramePr>
        <p:xfrm>
          <a:off x="6073997" y="1034337"/>
          <a:ext cx="3750916" cy="751560"/>
        </p:xfrm>
        <a:graphic>
          <a:graphicData uri="http://schemas.openxmlformats.org/drawingml/2006/table">
            <a:tbl>
              <a:tblPr firstRow="1" bandRow="1"/>
              <a:tblGrid>
                <a:gridCol w="178613">
                  <a:extLst>
                    <a:ext uri="{9D8B030D-6E8A-4147-A177-3AD203B41FA5}">
                      <a16:colId xmlns:a16="http://schemas.microsoft.com/office/drawing/2014/main" val="217426579"/>
                    </a:ext>
                  </a:extLst>
                </a:gridCol>
                <a:gridCol w="693888">
                  <a:extLst>
                    <a:ext uri="{9D8B030D-6E8A-4147-A177-3AD203B41FA5}">
                      <a16:colId xmlns:a16="http://schemas.microsoft.com/office/drawing/2014/main" val="1757883862"/>
                    </a:ext>
                  </a:extLst>
                </a:gridCol>
                <a:gridCol w="2878415">
                  <a:extLst>
                    <a:ext uri="{9D8B030D-6E8A-4147-A177-3AD203B41FA5}">
                      <a16:colId xmlns:a16="http://schemas.microsoft.com/office/drawing/2014/main" val="896555121"/>
                    </a:ext>
                  </a:extLst>
                </a:gridCol>
              </a:tblGrid>
              <a:tr h="1629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floodplain</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a wide, flat area of land that is flooded frequently when a river bursts its banks (lower course)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1123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levee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b="0">
                          <a:solidFill>
                            <a:schemeClr val="bg1"/>
                          </a:solidFill>
                          <a:latin typeface="ABeeZee" panose="020B0604020202020204" charset="0"/>
                        </a:rPr>
                        <a:t>(n) banks found at the side of a river in the lower course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123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silt </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b="0">
                          <a:solidFill>
                            <a:schemeClr val="bg1"/>
                          </a:solidFill>
                          <a:latin typeface="ABeeZee" panose="020B0604020202020204" charset="0"/>
                        </a:rPr>
                        <a:t>(n) the fine, fertile eroded material transported by a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bl>
          </a:graphicData>
        </a:graphic>
      </p:graphicFrame>
      <p:sp>
        <p:nvSpPr>
          <p:cNvPr id="28" name="Rectangle 11">
            <a:extLst>
              <a:ext uri="{FF2B5EF4-FFF2-40B4-BE49-F238E27FC236}">
                <a16:creationId xmlns:a16="http://schemas.microsoft.com/office/drawing/2014/main" id="{DBFDBB01-E661-E707-89F8-BBC69A69DD7A}"/>
              </a:ext>
            </a:extLst>
          </p:cNvPr>
          <p:cNvSpPr/>
          <p:nvPr/>
        </p:nvSpPr>
        <p:spPr>
          <a:xfrm flipH="1">
            <a:off x="7224985" y="3945598"/>
            <a:ext cx="263752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rgbClr val="E7E6E6">
              <a:lumMod val="25000"/>
            </a:srgbClr>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9. Case study: Somerset levels UK</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9" name="Table 3">
            <a:extLst>
              <a:ext uri="{FF2B5EF4-FFF2-40B4-BE49-F238E27FC236}">
                <a16:creationId xmlns:a16="http://schemas.microsoft.com/office/drawing/2014/main" id="{A1CEB26A-A7C5-0D49-2B66-868F4B9F1608}"/>
              </a:ext>
            </a:extLst>
          </p:cNvPr>
          <p:cNvGraphicFramePr>
            <a:graphicFrameLocks noGrp="1"/>
          </p:cNvGraphicFramePr>
          <p:nvPr/>
        </p:nvGraphicFramePr>
        <p:xfrm>
          <a:off x="6111590" y="2095187"/>
          <a:ext cx="3750916" cy="1797060"/>
        </p:xfrm>
        <a:graphic>
          <a:graphicData uri="http://schemas.openxmlformats.org/drawingml/2006/table">
            <a:tbl>
              <a:tblPr firstRow="1" bandRow="1"/>
              <a:tblGrid>
                <a:gridCol w="193866">
                  <a:extLst>
                    <a:ext uri="{9D8B030D-6E8A-4147-A177-3AD203B41FA5}">
                      <a16:colId xmlns:a16="http://schemas.microsoft.com/office/drawing/2014/main" val="217426579"/>
                    </a:ext>
                  </a:extLst>
                </a:gridCol>
                <a:gridCol w="950916">
                  <a:extLst>
                    <a:ext uri="{9D8B030D-6E8A-4147-A177-3AD203B41FA5}">
                      <a16:colId xmlns:a16="http://schemas.microsoft.com/office/drawing/2014/main" val="1757883862"/>
                    </a:ext>
                  </a:extLst>
                </a:gridCol>
                <a:gridCol w="2606134">
                  <a:extLst>
                    <a:ext uri="{9D8B030D-6E8A-4147-A177-3AD203B41FA5}">
                      <a16:colId xmlns:a16="http://schemas.microsoft.com/office/drawing/2014/main" val="896555121"/>
                    </a:ext>
                  </a:extLst>
                </a:gridCol>
              </a:tblGrid>
              <a:tr h="200785">
                <a:tc>
                  <a:txBody>
                    <a:body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precipitation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b="0">
                          <a:solidFill>
                            <a:schemeClr val="bg1"/>
                          </a:solidFill>
                          <a:latin typeface="ABeeZee" panose="020B0604020202020204" charset="0"/>
                        </a:rPr>
                        <a:t>(n) water falling to the ground in all forms (rain, snow, sleet and hail)</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221339"/>
                  </a:ext>
                </a:extLst>
              </a:tr>
              <a:tr h="20078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interception</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when the leaves of trees stop precipitation reaching the ground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007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surface runoff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movement of water over the surface of the land back into a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384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surface storage </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water stored on the surface in lakes or puddles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200785">
                <a:tc>
                  <a:txBody>
                    <a:body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infiltration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chemeClr val="bg1"/>
                          </a:solidFill>
                          <a:latin typeface="ABeeZee" panose="020B0604020202020204" charset="0"/>
                        </a:rPr>
                        <a:t>(n) the movement of water from the surface into the soil</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530010"/>
                  </a:ext>
                </a:extLst>
              </a:tr>
              <a:tr h="200785">
                <a:tc>
                  <a:txBody>
                    <a:bodyPr/>
                    <a:lstStyle/>
                    <a:p>
                      <a:pPr algn="ctr">
                        <a:lnSpc>
                          <a:spcPct val="130000"/>
                        </a:lnSpc>
                      </a:pPr>
                      <a:r>
                        <a:rPr lang="en-GB" sz="8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throughflow</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a:solidFill>
                            <a:schemeClr val="bg1"/>
                          </a:solidFill>
                          <a:latin typeface="ABeeZee" panose="020B0604020202020204" charset="0"/>
                        </a:rPr>
                        <a:t>(n) the movement of water through the soil back into the river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798767"/>
                  </a:ext>
                </a:extLst>
              </a:tr>
            </a:tbl>
          </a:graphicData>
        </a:graphic>
      </p:graphicFrame>
    </p:spTree>
    <p:extLst>
      <p:ext uri="{BB962C8B-B14F-4D97-AF65-F5344CB8AC3E}">
        <p14:creationId xmlns:p14="http://schemas.microsoft.com/office/powerpoint/2010/main" val="2317770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3">
            <a:extLst>
              <a:ext uri="{FF2B5EF4-FFF2-40B4-BE49-F238E27FC236}">
                <a16:creationId xmlns:a16="http://schemas.microsoft.com/office/drawing/2014/main" id="{A9B6E83E-A877-3BB1-2F21-4B7BF4F0BC83}"/>
              </a:ext>
            </a:extLst>
          </p:cNvPr>
          <p:cNvGraphicFramePr>
            <a:graphicFrameLocks noGrp="1"/>
          </p:cNvGraphicFramePr>
          <p:nvPr/>
        </p:nvGraphicFramePr>
        <p:xfrm>
          <a:off x="6406689" y="1744005"/>
          <a:ext cx="3439310" cy="1622844"/>
        </p:xfrm>
        <a:graphic>
          <a:graphicData uri="http://schemas.openxmlformats.org/drawingml/2006/table">
            <a:tbl>
              <a:tblPr firstRow="1" bandRow="1"/>
              <a:tblGrid>
                <a:gridCol w="770288">
                  <a:extLst>
                    <a:ext uri="{9D8B030D-6E8A-4147-A177-3AD203B41FA5}">
                      <a16:colId xmlns:a16="http://schemas.microsoft.com/office/drawing/2014/main" val="217426579"/>
                    </a:ext>
                  </a:extLst>
                </a:gridCol>
                <a:gridCol w="2669022">
                  <a:extLst>
                    <a:ext uri="{9D8B030D-6E8A-4147-A177-3AD203B41FA5}">
                      <a16:colId xmlns:a16="http://schemas.microsoft.com/office/drawing/2014/main" val="3351342052"/>
                    </a:ext>
                  </a:extLst>
                </a:gridCol>
              </a:tblGrid>
              <a:tr h="1370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Change</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Cause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40232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30000"/>
                        </a:lnSpc>
                      </a:pPr>
                      <a:r>
                        <a:rPr lang="en-GB" sz="800">
                          <a:solidFill>
                            <a:schemeClr val="bg1"/>
                          </a:solidFill>
                          <a:latin typeface="ABeeZee" panose="020B0604020202020204" charset="0"/>
                        </a:rPr>
                        <a:t>Falling primary and secondary sector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1. Cheaper to import.</a:t>
                      </a:r>
                    </a:p>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2. Mechanisation has taken jobs.</a:t>
                      </a:r>
                    </a:p>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3. Raw materials have been exhausted in certain areas.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06452879"/>
                  </a:ext>
                </a:extLst>
              </a:tr>
              <a:tr h="402320">
                <a:tc>
                  <a:txBody>
                    <a:bodyPr/>
                    <a:lstStyle/>
                    <a:p>
                      <a:pPr algn="l">
                        <a:lnSpc>
                          <a:spcPct val="130000"/>
                        </a:lnSpc>
                      </a:pPr>
                      <a:r>
                        <a:rPr lang="en-GB" sz="800">
                          <a:solidFill>
                            <a:schemeClr val="bg1"/>
                          </a:solidFill>
                          <a:latin typeface="ABeeZee" panose="020B0604020202020204" charset="0"/>
                        </a:rPr>
                        <a:t>Growing tertiary sector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1. Disposable income has increased, so a greater demand for services.</a:t>
                      </a:r>
                    </a:p>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2. A large public sector e.g. health and education, due to a high tax revenue.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83752734"/>
                  </a:ext>
                </a:extLst>
              </a:tr>
            </a:tbl>
          </a:graphicData>
        </a:graphic>
      </p:graphicFrame>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7.05: World of work</a:t>
            </a:r>
            <a:endParaRPr lang="en-GB">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7.05: World of work |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1">
            <a:extLst>
              <a:ext uri="{FF2B5EF4-FFF2-40B4-BE49-F238E27FC236}">
                <a16:creationId xmlns:a16="http://schemas.microsoft.com/office/drawing/2014/main" id="{CD73252B-7A58-6162-3C30-51E449718FA8}"/>
              </a:ext>
            </a:extLst>
          </p:cNvPr>
          <p:cNvSpPr/>
          <p:nvPr/>
        </p:nvSpPr>
        <p:spPr>
          <a:xfrm>
            <a:off x="35017" y="740867"/>
            <a:ext cx="190800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Background</a:t>
            </a:r>
            <a:endParaRPr kumimoji="0" lang="en-GB" sz="8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7" name="Table 3">
            <a:extLst>
              <a:ext uri="{FF2B5EF4-FFF2-40B4-BE49-F238E27FC236}">
                <a16:creationId xmlns:a16="http://schemas.microsoft.com/office/drawing/2014/main" id="{4F57E610-6FA4-D1BF-1849-686F74BDDC61}"/>
              </a:ext>
            </a:extLst>
          </p:cNvPr>
          <p:cNvGraphicFramePr>
            <a:graphicFrameLocks noGrp="1"/>
          </p:cNvGraphicFramePr>
          <p:nvPr/>
        </p:nvGraphicFramePr>
        <p:xfrm>
          <a:off x="125857" y="956867"/>
          <a:ext cx="2856166" cy="2222712"/>
        </p:xfrm>
        <a:graphic>
          <a:graphicData uri="http://schemas.openxmlformats.org/drawingml/2006/table">
            <a:tbl>
              <a:tblPr firstRow="1" bandRow="1"/>
              <a:tblGrid>
                <a:gridCol w="258596">
                  <a:extLst>
                    <a:ext uri="{9D8B030D-6E8A-4147-A177-3AD203B41FA5}">
                      <a16:colId xmlns:a16="http://schemas.microsoft.com/office/drawing/2014/main" val="217426579"/>
                    </a:ext>
                  </a:extLst>
                </a:gridCol>
                <a:gridCol w="2597570">
                  <a:extLst>
                    <a:ext uri="{9D8B030D-6E8A-4147-A177-3AD203B41FA5}">
                      <a16:colId xmlns:a16="http://schemas.microsoft.com/office/drawing/2014/main" val="1757883862"/>
                    </a:ext>
                  </a:extLst>
                </a:gridCol>
              </a:tblGrid>
              <a:tr h="2189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a:solidFill>
                            <a:schemeClr val="bg1"/>
                          </a:solidFill>
                          <a:latin typeface="ABeeZee" panose="020B0604020202020204" charset="0"/>
                        </a:rPr>
                        <a:t>The world of work can be classified into four different employment sectors. </a:t>
                      </a:r>
                      <a:endParaRPr lang="en-US"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218997">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b="1">
                          <a:solidFill>
                            <a:schemeClr val="bg1"/>
                          </a:solidFill>
                          <a:latin typeface="ABeeZee" panose="020B0604020202020204" charset="0"/>
                        </a:rPr>
                        <a:t>B</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b="1">
                          <a:solidFill>
                            <a:schemeClr val="bg1"/>
                          </a:solidFill>
                          <a:latin typeface="ABeeZee" panose="020B0604020202020204" charset="0"/>
                        </a:rPr>
                        <a:t>Many factors influence the type of employment sector which will be found within a particular country.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65952120"/>
                  </a:ext>
                </a:extLst>
              </a:tr>
              <a:tr h="311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i="0">
                          <a:solidFill>
                            <a:schemeClr val="bg1"/>
                          </a:solidFill>
                          <a:latin typeface="ABeeZee" panose="020B0604020202020204" charset="0"/>
                          <a:ea typeface="Roboto" panose="02000000000000000000" pitchFamily="2" charset="0"/>
                        </a:rPr>
                        <a:t>Industrial location is influenced by some key factors, which are more important for some industries in comparison to others. </a:t>
                      </a:r>
                      <a:endParaRPr lang="en-US" sz="800" b="1" i="0">
                        <a:solidFill>
                          <a:schemeClr val="bg1"/>
                        </a:solidFill>
                        <a:latin typeface="ABeeZee" panose="020B0604020202020204" charset="0"/>
                        <a:ea typeface="Roboto" panose="02000000000000000000" pitchFamily="2"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7406457"/>
                  </a:ext>
                </a:extLst>
              </a:tr>
              <a:tr h="1771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Employment structure within countries varies based upon the level of development. </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88276199"/>
                  </a:ext>
                </a:extLst>
              </a:tr>
              <a:tr h="137412">
                <a:tc>
                  <a:txBody>
                    <a:bodyPr/>
                    <a:lstStyle/>
                    <a:p>
                      <a:pPr algn="ctr">
                        <a:lnSpc>
                          <a:spcPct val="130000"/>
                        </a:lnSpc>
                      </a:pPr>
                      <a:r>
                        <a:rPr lang="en-GB" sz="900">
                          <a:solidFill>
                            <a:schemeClr val="bg1"/>
                          </a:solidFill>
                          <a:latin typeface="ABeeZee" panose="020B0604020202020204" charset="0"/>
                        </a:rPr>
                        <a: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Trade, imports and exports.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2840763"/>
                  </a:ext>
                </a:extLst>
              </a:tr>
              <a:tr h="137412">
                <a:tc>
                  <a:txBody>
                    <a:bodyPr/>
                    <a:lstStyle/>
                    <a:p>
                      <a:pPr algn="ctr">
                        <a:lnSpc>
                          <a:spcPct val="130000"/>
                        </a:lnSpc>
                      </a:pPr>
                      <a:r>
                        <a:rPr lang="en-GB" sz="900">
                          <a:solidFill>
                            <a:schemeClr val="bg1"/>
                          </a:solidFill>
                          <a:latin typeface="ABeeZee" panose="020B0604020202020204" charset="0"/>
                        </a:rPr>
                        <a:t>F</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Employment sectors and impact of industry in Russia. </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13812434"/>
                  </a:ext>
                </a:extLst>
              </a:tr>
            </a:tbl>
          </a:graphicData>
        </a:graphic>
      </p:graphicFrame>
      <p:graphicFrame>
        <p:nvGraphicFramePr>
          <p:cNvPr id="9" name="Table 3">
            <a:extLst>
              <a:ext uri="{FF2B5EF4-FFF2-40B4-BE49-F238E27FC236}">
                <a16:creationId xmlns:a16="http://schemas.microsoft.com/office/drawing/2014/main" id="{5DC3B5BD-8682-DB3F-E610-4EB436C890C3}"/>
              </a:ext>
            </a:extLst>
          </p:cNvPr>
          <p:cNvGraphicFramePr>
            <a:graphicFrameLocks noGrp="1"/>
          </p:cNvGraphicFramePr>
          <p:nvPr/>
        </p:nvGraphicFramePr>
        <p:xfrm>
          <a:off x="117593" y="3455557"/>
          <a:ext cx="2872694" cy="2747592"/>
        </p:xfrm>
        <a:graphic>
          <a:graphicData uri="http://schemas.openxmlformats.org/drawingml/2006/table">
            <a:tbl>
              <a:tblPr firstRow="1" bandRow="1"/>
              <a:tblGrid>
                <a:gridCol w="136794">
                  <a:extLst>
                    <a:ext uri="{9D8B030D-6E8A-4147-A177-3AD203B41FA5}">
                      <a16:colId xmlns:a16="http://schemas.microsoft.com/office/drawing/2014/main" val="217426579"/>
                    </a:ext>
                  </a:extLst>
                </a:gridCol>
                <a:gridCol w="623707">
                  <a:extLst>
                    <a:ext uri="{9D8B030D-6E8A-4147-A177-3AD203B41FA5}">
                      <a16:colId xmlns:a16="http://schemas.microsoft.com/office/drawing/2014/main" val="1757883862"/>
                    </a:ext>
                  </a:extLst>
                </a:gridCol>
                <a:gridCol w="2112193">
                  <a:extLst>
                    <a:ext uri="{9D8B030D-6E8A-4147-A177-3AD203B41FA5}">
                      <a16:colId xmlns:a16="http://schemas.microsoft.com/office/drawing/2014/main" val="896555121"/>
                    </a:ext>
                  </a:extLst>
                </a:gridCol>
              </a:tblGrid>
              <a:tr h="21188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employment</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when people are in work, receiving a wage and paying tax.</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6171503"/>
                  </a:ext>
                </a:extLst>
              </a:tr>
              <a:tr h="2524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err="1">
                          <a:solidFill>
                            <a:schemeClr val="bg1"/>
                          </a:solidFill>
                          <a:latin typeface="ABeeZee" panose="020B0604020202020204" charset="0"/>
                        </a:rPr>
                        <a:t>unemploy-ment</a:t>
                      </a:r>
                      <a:endParaRPr lang="en-US"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when people are not in work, therefore do not receive a wage and do not pay tax.</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124543"/>
                  </a:ext>
                </a:extLst>
              </a:tr>
              <a:tr h="29367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primary industries</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industries which collect or extract natural resources from the environment, such as farming or fishing.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6452879"/>
                  </a:ext>
                </a:extLst>
              </a:tr>
              <a:tr h="293673">
                <a:tc>
                  <a:txBody>
                    <a:bodyPr/>
                    <a:lstStyle/>
                    <a:p>
                      <a:pPr algn="ctr">
                        <a:lnSpc>
                          <a:spcPct val="130000"/>
                        </a:lnSpc>
                      </a:pPr>
                      <a:r>
                        <a:rPr lang="en-GB" sz="9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secondary industries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industries which manufacture goods into products, such as builders, car manufacturers or food processing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3165114"/>
                  </a:ext>
                </a:extLst>
              </a:tr>
              <a:tr h="293673">
                <a:tc>
                  <a:txBody>
                    <a:bodyPr/>
                    <a:lstStyle/>
                    <a:p>
                      <a:pPr algn="ctr">
                        <a:lnSpc>
                          <a:spcPct val="130000"/>
                        </a:lnSpc>
                      </a:pPr>
                      <a:r>
                        <a:rPr lang="en-GB" sz="9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tertiary industries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industries that provide a service, such as teachers, doctors, sales, hairdressers or bus drivers.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9389863"/>
                  </a:ext>
                </a:extLst>
              </a:tr>
              <a:tr h="375464">
                <a:tc>
                  <a:txBody>
                    <a:bodyPr/>
                    <a:lstStyle/>
                    <a:p>
                      <a:pPr algn="ctr">
                        <a:lnSpc>
                          <a:spcPct val="130000"/>
                        </a:lnSpc>
                      </a:pPr>
                      <a:r>
                        <a:rPr lang="en-GB" sz="9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quaternary industries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industries that involve using technology, design and research, including computer scientists, game designers, computer engineers and research scientists.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01129423"/>
                  </a:ext>
                </a:extLst>
              </a:tr>
            </a:tbl>
          </a:graphicData>
        </a:graphic>
      </p:graphicFrame>
      <p:graphicFrame>
        <p:nvGraphicFramePr>
          <p:cNvPr id="10" name="Table 3">
            <a:extLst>
              <a:ext uri="{FF2B5EF4-FFF2-40B4-BE49-F238E27FC236}">
                <a16:creationId xmlns:a16="http://schemas.microsoft.com/office/drawing/2014/main" id="{844118FD-7E4F-690D-8654-4EEA5429497C}"/>
              </a:ext>
            </a:extLst>
          </p:cNvPr>
          <p:cNvGraphicFramePr>
            <a:graphicFrameLocks noGrp="1"/>
          </p:cNvGraphicFramePr>
          <p:nvPr/>
        </p:nvGraphicFramePr>
        <p:xfrm>
          <a:off x="3077695" y="940454"/>
          <a:ext cx="3253430" cy="1445796"/>
        </p:xfrm>
        <a:graphic>
          <a:graphicData uri="http://schemas.openxmlformats.org/drawingml/2006/table">
            <a:tbl>
              <a:tblPr firstRow="1" bandRow="1"/>
              <a:tblGrid>
                <a:gridCol w="154924">
                  <a:extLst>
                    <a:ext uri="{9D8B030D-6E8A-4147-A177-3AD203B41FA5}">
                      <a16:colId xmlns:a16="http://schemas.microsoft.com/office/drawing/2014/main" val="217426579"/>
                    </a:ext>
                  </a:extLst>
                </a:gridCol>
                <a:gridCol w="859664">
                  <a:extLst>
                    <a:ext uri="{9D8B030D-6E8A-4147-A177-3AD203B41FA5}">
                      <a16:colId xmlns:a16="http://schemas.microsoft.com/office/drawing/2014/main" val="1757883862"/>
                    </a:ext>
                  </a:extLst>
                </a:gridCol>
                <a:gridCol w="2238842">
                  <a:extLst>
                    <a:ext uri="{9D8B030D-6E8A-4147-A177-3AD203B41FA5}">
                      <a16:colId xmlns:a16="http://schemas.microsoft.com/office/drawing/2014/main" val="896555121"/>
                    </a:ext>
                  </a:extLst>
                </a:gridCol>
              </a:tblGrid>
              <a:tr h="2821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industrialisation</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a move from primary employment to secondary employment, with a rise in manufacturing.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035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mechanisation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when machinery begins to do the jobs which once required humans.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242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disposable income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money a person has left to spend after they have paid all their bills.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203572">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public services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service that is given or funded for the benefit of the community.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bl>
          </a:graphicData>
        </a:graphic>
      </p:graphicFrame>
      <p:sp>
        <p:nvSpPr>
          <p:cNvPr id="14" name="Rectangle 11">
            <a:extLst>
              <a:ext uri="{FF2B5EF4-FFF2-40B4-BE49-F238E27FC236}">
                <a16:creationId xmlns:a16="http://schemas.microsoft.com/office/drawing/2014/main" id="{0DF1B0C5-A277-5975-3685-2CA2D271BCE5}"/>
              </a:ext>
            </a:extLst>
          </p:cNvPr>
          <p:cNvSpPr/>
          <p:nvPr/>
        </p:nvSpPr>
        <p:spPr>
          <a:xfrm>
            <a:off x="3077695" y="728744"/>
            <a:ext cx="3328994" cy="246265"/>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3.</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Influences on employment structures</a:t>
            </a:r>
          </a:p>
        </p:txBody>
      </p:sp>
      <p:graphicFrame>
        <p:nvGraphicFramePr>
          <p:cNvPr id="23" name="Table 3">
            <a:extLst>
              <a:ext uri="{FF2B5EF4-FFF2-40B4-BE49-F238E27FC236}">
                <a16:creationId xmlns:a16="http://schemas.microsoft.com/office/drawing/2014/main" id="{6925851F-E27B-FD4D-2173-3B3D289F1782}"/>
              </a:ext>
            </a:extLst>
          </p:cNvPr>
          <p:cNvGraphicFramePr>
            <a:graphicFrameLocks noGrp="1"/>
          </p:cNvGraphicFramePr>
          <p:nvPr/>
        </p:nvGraphicFramePr>
        <p:xfrm>
          <a:off x="6412621" y="349696"/>
          <a:ext cx="3439310" cy="1365216"/>
        </p:xfrm>
        <a:graphic>
          <a:graphicData uri="http://schemas.openxmlformats.org/drawingml/2006/table">
            <a:tbl>
              <a:tblPr firstRow="1" bandRow="1"/>
              <a:tblGrid>
                <a:gridCol w="761254">
                  <a:extLst>
                    <a:ext uri="{9D8B030D-6E8A-4147-A177-3AD203B41FA5}">
                      <a16:colId xmlns:a16="http://schemas.microsoft.com/office/drawing/2014/main" val="217426579"/>
                    </a:ext>
                  </a:extLst>
                </a:gridCol>
                <a:gridCol w="2678056">
                  <a:extLst>
                    <a:ext uri="{9D8B030D-6E8A-4147-A177-3AD203B41FA5}">
                      <a16:colId xmlns:a16="http://schemas.microsoft.com/office/drawing/2014/main" val="3351342052"/>
                    </a:ext>
                  </a:extLst>
                </a:gridCol>
              </a:tblGrid>
              <a:tr h="1472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Countries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a:solidFill>
                            <a:schemeClr val="bg1"/>
                          </a:solidFill>
                          <a:latin typeface="ABeeZee" panose="020B0604020202020204" charset="0"/>
                        </a:rPr>
                        <a:t>Industries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2346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30000"/>
                        </a:lnSpc>
                      </a:pPr>
                      <a:r>
                        <a:rPr lang="en-GB" sz="800">
                          <a:solidFill>
                            <a:schemeClr val="bg1"/>
                          </a:solidFill>
                          <a:latin typeface="ABeeZee" panose="020B0604020202020204" charset="0"/>
                        </a:rPr>
                        <a:t>developing countries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Large primary sector, growing secondary sector and a moderate tertiary sector.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006452879"/>
                  </a:ext>
                </a:extLst>
              </a:tr>
              <a:tr h="234640">
                <a:tc>
                  <a:txBody>
                    <a:bodyPr/>
                    <a:lstStyle/>
                    <a:p>
                      <a:pPr algn="l">
                        <a:lnSpc>
                          <a:spcPct val="130000"/>
                        </a:lnSpc>
                      </a:pPr>
                      <a:r>
                        <a:rPr lang="en-GB" sz="800">
                          <a:solidFill>
                            <a:schemeClr val="bg1"/>
                          </a:solidFill>
                          <a:latin typeface="ABeeZee" panose="020B0604020202020204" charset="0"/>
                        </a:rPr>
                        <a:t>emerging countries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large secondary sector, rapidly falling primary sector and growing tertiary sector.</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83752734"/>
                  </a:ext>
                </a:extLst>
              </a:tr>
              <a:tr h="234640">
                <a:tc>
                  <a:txBody>
                    <a:bodyPr/>
                    <a:lstStyle/>
                    <a:p>
                      <a:pPr algn="l">
                        <a:lnSpc>
                          <a:spcPct val="130000"/>
                        </a:lnSpc>
                      </a:pPr>
                      <a:r>
                        <a:rPr lang="en-GB" sz="800">
                          <a:solidFill>
                            <a:schemeClr val="bg1"/>
                          </a:solidFill>
                          <a:latin typeface="ABeeZee" panose="020B0604020202020204" charset="0"/>
                        </a:rPr>
                        <a:t>developed countries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r>
                        <a:rPr lang="en-GB" sz="800">
                          <a:solidFill>
                            <a:schemeClr val="bg1"/>
                          </a:solidFill>
                          <a:latin typeface="ABeeZee" panose="020B0604020202020204" charset="0"/>
                        </a:rPr>
                        <a:t>A large tertiary sector, a growing quaternary sector, both secondary and primary employment is low.</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567308800"/>
                  </a:ext>
                </a:extLst>
              </a:tr>
            </a:tbl>
          </a:graphicData>
        </a:graphic>
      </p:graphicFrame>
      <p:pic>
        <p:nvPicPr>
          <p:cNvPr id="25" name="Picture 24" descr="A stack of coins in a purple circle&#10;&#10;Description automatically generated">
            <a:extLst>
              <a:ext uri="{FF2B5EF4-FFF2-40B4-BE49-F238E27FC236}">
                <a16:creationId xmlns:a16="http://schemas.microsoft.com/office/drawing/2014/main" id="{8CBCD4BC-1042-9AD7-6E5B-BC3490BE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088" y="344638"/>
            <a:ext cx="286307" cy="286305"/>
          </a:xfrm>
          <a:prstGeom prst="ellipse">
            <a:avLst/>
          </a:prstGeom>
          <a:ln w="38100">
            <a:solidFill>
              <a:schemeClr val="accent4"/>
            </a:solidFill>
          </a:ln>
        </p:spPr>
      </p:pic>
      <p:pic>
        <p:nvPicPr>
          <p:cNvPr id="2" name="Picture 1" descr="A black binoculars in a purple circle&#10;&#10;Description automatically generated">
            <a:extLst>
              <a:ext uri="{FF2B5EF4-FFF2-40B4-BE49-F238E27FC236}">
                <a16:creationId xmlns:a16="http://schemas.microsoft.com/office/drawing/2014/main" id="{86666E77-9815-B6E0-A5F3-20ED840DE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705" y="344653"/>
            <a:ext cx="286275" cy="286275"/>
          </a:xfrm>
          <a:prstGeom prst="ellipse">
            <a:avLst/>
          </a:prstGeom>
          <a:ln w="38100">
            <a:solidFill>
              <a:schemeClr val="accent2"/>
            </a:solidFill>
          </a:ln>
        </p:spPr>
      </p:pic>
      <p:pic>
        <p:nvPicPr>
          <p:cNvPr id="4" name="Picture 3" descr="A purple circle with a world map in the middle&#10;&#10;Description automatically generated">
            <a:extLst>
              <a:ext uri="{FF2B5EF4-FFF2-40B4-BE49-F238E27FC236}">
                <a16:creationId xmlns:a16="http://schemas.microsoft.com/office/drawing/2014/main" id="{A724C752-4EBF-FB82-8246-80F4382B10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087" y="344653"/>
            <a:ext cx="289137" cy="286274"/>
          </a:xfrm>
          <a:prstGeom prst="ellipse">
            <a:avLst/>
          </a:prstGeom>
          <a:ln w="38100">
            <a:solidFill>
              <a:schemeClr val="accent3"/>
            </a:solidFill>
          </a:ln>
        </p:spPr>
      </p:pic>
      <p:pic>
        <p:nvPicPr>
          <p:cNvPr id="5" name="Picture 4" descr="A black silhouette of a couple of people with a child&#10;&#10;Description automatically generated">
            <a:extLst>
              <a:ext uri="{FF2B5EF4-FFF2-40B4-BE49-F238E27FC236}">
                <a16:creationId xmlns:a16="http://schemas.microsoft.com/office/drawing/2014/main" id="{1EFF3B03-A752-572B-B21C-CABB56851C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515" y="344653"/>
            <a:ext cx="286274" cy="286274"/>
          </a:xfrm>
          <a:prstGeom prst="ellipse">
            <a:avLst/>
          </a:prstGeom>
          <a:ln w="38100">
            <a:solidFill>
              <a:schemeClr val="accent4"/>
            </a:solidFill>
          </a:ln>
        </p:spPr>
      </p:pic>
      <p:graphicFrame>
        <p:nvGraphicFramePr>
          <p:cNvPr id="11" name="Table 3">
            <a:extLst>
              <a:ext uri="{FF2B5EF4-FFF2-40B4-BE49-F238E27FC236}">
                <a16:creationId xmlns:a16="http://schemas.microsoft.com/office/drawing/2014/main" id="{2E3FDB26-EA53-D5D4-79CF-8FE4050A1872}"/>
              </a:ext>
            </a:extLst>
          </p:cNvPr>
          <p:cNvGraphicFramePr>
            <a:graphicFrameLocks noGrp="1"/>
          </p:cNvGraphicFramePr>
          <p:nvPr/>
        </p:nvGraphicFramePr>
        <p:xfrm>
          <a:off x="3071783" y="2656432"/>
          <a:ext cx="3253430" cy="2040900"/>
        </p:xfrm>
        <a:graphic>
          <a:graphicData uri="http://schemas.openxmlformats.org/drawingml/2006/table">
            <a:tbl>
              <a:tblPr firstRow="1" bandRow="1"/>
              <a:tblGrid>
                <a:gridCol w="154924">
                  <a:extLst>
                    <a:ext uri="{9D8B030D-6E8A-4147-A177-3AD203B41FA5}">
                      <a16:colId xmlns:a16="http://schemas.microsoft.com/office/drawing/2014/main" val="217426579"/>
                    </a:ext>
                  </a:extLst>
                </a:gridCol>
                <a:gridCol w="859664">
                  <a:extLst>
                    <a:ext uri="{9D8B030D-6E8A-4147-A177-3AD203B41FA5}">
                      <a16:colId xmlns:a16="http://schemas.microsoft.com/office/drawing/2014/main" val="1757883862"/>
                    </a:ext>
                  </a:extLst>
                </a:gridCol>
                <a:gridCol w="2238842">
                  <a:extLst>
                    <a:ext uri="{9D8B030D-6E8A-4147-A177-3AD203B41FA5}">
                      <a16:colId xmlns:a16="http://schemas.microsoft.com/office/drawing/2014/main" val="896555121"/>
                    </a:ext>
                  </a:extLst>
                </a:gridCol>
              </a:tblGrid>
              <a:tr h="2588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GB" sz="800" b="1">
                          <a:solidFill>
                            <a:schemeClr val="bg1"/>
                          </a:solidFill>
                          <a:latin typeface="ABeeZee" panose="020B0604020202020204" charset="0"/>
                        </a:rPr>
                        <a:t>site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the actual place where a settlement first grew up. This refers mainly to its physical setting.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186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situation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the location of a place relative to other features nearby.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86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footloose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a:t>
                      </a:r>
                      <a:r>
                        <a:rPr lang="en-GB" sz="800" err="1">
                          <a:solidFill>
                            <a:schemeClr val="bg1"/>
                          </a:solidFill>
                          <a:latin typeface="ABeeZee" panose="020B0604020202020204" charset="0"/>
                        </a:rPr>
                        <a:t>adj</a:t>
                      </a:r>
                      <a:r>
                        <a:rPr lang="en-GB" sz="800">
                          <a:solidFill>
                            <a:schemeClr val="bg1"/>
                          </a:solidFill>
                          <a:latin typeface="ABeeZee" panose="020B0604020202020204" charset="0"/>
                        </a:rPr>
                        <a:t>) industries which are not tied to a specific location and can operate from anywhere.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186723">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raw materials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natural resources that are used to make other things.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6380290"/>
                  </a:ext>
                </a:extLst>
              </a:tr>
              <a:tr h="128798">
                <a:tc>
                  <a:txBody>
                    <a:body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labour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workers, employed people.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192076"/>
                  </a:ext>
                </a:extLst>
              </a:tr>
              <a:tr h="128798">
                <a:tc>
                  <a:txBody>
                    <a:bodyPr/>
                    <a:lstStyle/>
                    <a:p>
                      <a:pPr algn="ctr">
                        <a:lnSpc>
                          <a:spcPct val="130000"/>
                        </a:lnSpc>
                      </a:pPr>
                      <a:r>
                        <a:rPr lang="en-GB" sz="8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market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place where things are bought and sold.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9186994"/>
                  </a:ext>
                </a:extLst>
              </a:tr>
            </a:tbl>
          </a:graphicData>
        </a:graphic>
      </p:graphicFrame>
      <p:sp>
        <p:nvSpPr>
          <p:cNvPr id="17" name="Rectangle 11">
            <a:extLst>
              <a:ext uri="{FF2B5EF4-FFF2-40B4-BE49-F238E27FC236}">
                <a16:creationId xmlns:a16="http://schemas.microsoft.com/office/drawing/2014/main" id="{03F937A2-1BD1-AF45-9FAA-2D40BF675014}"/>
              </a:ext>
            </a:extLst>
          </p:cNvPr>
          <p:cNvSpPr/>
          <p:nvPr/>
        </p:nvSpPr>
        <p:spPr>
          <a:xfrm>
            <a:off x="3071783" y="2444724"/>
            <a:ext cx="3049608"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4. </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The location of industries</a:t>
            </a:r>
          </a:p>
        </p:txBody>
      </p:sp>
      <p:graphicFrame>
        <p:nvGraphicFramePr>
          <p:cNvPr id="18" name="Table 3">
            <a:extLst>
              <a:ext uri="{FF2B5EF4-FFF2-40B4-BE49-F238E27FC236}">
                <a16:creationId xmlns:a16="http://schemas.microsoft.com/office/drawing/2014/main" id="{17D7C376-820E-77C6-8616-65FB3AE3A8BD}"/>
              </a:ext>
            </a:extLst>
          </p:cNvPr>
          <p:cNvGraphicFramePr>
            <a:graphicFrameLocks noGrp="1"/>
          </p:cNvGraphicFramePr>
          <p:nvPr/>
        </p:nvGraphicFramePr>
        <p:xfrm>
          <a:off x="3071783" y="4963222"/>
          <a:ext cx="3253430" cy="1603140"/>
        </p:xfrm>
        <a:graphic>
          <a:graphicData uri="http://schemas.openxmlformats.org/drawingml/2006/table">
            <a:tbl>
              <a:tblPr firstRow="1" bandRow="1"/>
              <a:tblGrid>
                <a:gridCol w="154924">
                  <a:extLst>
                    <a:ext uri="{9D8B030D-6E8A-4147-A177-3AD203B41FA5}">
                      <a16:colId xmlns:a16="http://schemas.microsoft.com/office/drawing/2014/main" val="217426579"/>
                    </a:ext>
                  </a:extLst>
                </a:gridCol>
                <a:gridCol w="859664">
                  <a:extLst>
                    <a:ext uri="{9D8B030D-6E8A-4147-A177-3AD203B41FA5}">
                      <a16:colId xmlns:a16="http://schemas.microsoft.com/office/drawing/2014/main" val="1757883862"/>
                    </a:ext>
                  </a:extLst>
                </a:gridCol>
                <a:gridCol w="2238842">
                  <a:extLst>
                    <a:ext uri="{9D8B030D-6E8A-4147-A177-3AD203B41FA5}">
                      <a16:colId xmlns:a16="http://schemas.microsoft.com/office/drawing/2014/main" val="896555121"/>
                    </a:ext>
                  </a:extLst>
                </a:gridCol>
              </a:tblGrid>
              <a:tr h="28612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trade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the exchange of goods and materials between countries.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1973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import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(v) goods brought into a country.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28612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export</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(v) sending goods to another country for sale.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396578">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trade bloc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an arrangement in which participant countries lower trade barriers with one another.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698983"/>
                  </a:ext>
                </a:extLst>
              </a:tr>
              <a:tr h="286128">
                <a:tc>
                  <a:txBody>
                    <a:body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tariff</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tax imposed on goods when they are imported or exported between countries.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2594808"/>
                  </a:ext>
                </a:extLst>
              </a:tr>
            </a:tbl>
          </a:graphicData>
        </a:graphic>
      </p:graphicFrame>
      <p:sp>
        <p:nvSpPr>
          <p:cNvPr id="19" name="Rectangle 11">
            <a:extLst>
              <a:ext uri="{FF2B5EF4-FFF2-40B4-BE49-F238E27FC236}">
                <a16:creationId xmlns:a16="http://schemas.microsoft.com/office/drawing/2014/main" id="{21922144-A3AC-F544-B5F4-978E51D58E4A}"/>
              </a:ext>
            </a:extLst>
          </p:cNvPr>
          <p:cNvSpPr/>
          <p:nvPr/>
        </p:nvSpPr>
        <p:spPr>
          <a:xfrm>
            <a:off x="3071783" y="4751514"/>
            <a:ext cx="3049608"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5.</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Trade</a:t>
            </a:r>
          </a:p>
        </p:txBody>
      </p:sp>
      <p:sp>
        <p:nvSpPr>
          <p:cNvPr id="21" name="Rectangle 11">
            <a:extLst>
              <a:ext uri="{FF2B5EF4-FFF2-40B4-BE49-F238E27FC236}">
                <a16:creationId xmlns:a16="http://schemas.microsoft.com/office/drawing/2014/main" id="{A2AD5475-4A52-0AA2-99EF-E02924FF9E11}"/>
              </a:ext>
            </a:extLst>
          </p:cNvPr>
          <p:cNvSpPr/>
          <p:nvPr/>
        </p:nvSpPr>
        <p:spPr>
          <a:xfrm flipH="1">
            <a:off x="6856317" y="3427360"/>
            <a:ext cx="3049683" cy="225645"/>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7.</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Case study: </a:t>
            </a: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World of work in Russia</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8" name="Rectangle 11">
            <a:extLst>
              <a:ext uri="{FF2B5EF4-FFF2-40B4-BE49-F238E27FC236}">
                <a16:creationId xmlns:a16="http://schemas.microsoft.com/office/drawing/2014/main" id="{331CE33F-FFD0-07A0-7A3C-5785AC2E30E5}"/>
              </a:ext>
            </a:extLst>
          </p:cNvPr>
          <p:cNvSpPr/>
          <p:nvPr/>
        </p:nvSpPr>
        <p:spPr>
          <a:xfrm>
            <a:off x="71100" y="3253675"/>
            <a:ext cx="2027666"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2. </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Employment sectors</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6267691" y="119131"/>
            <a:ext cx="3603292" cy="22550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6.</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a:t>
            </a: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Employment structures and development</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8" name="Table 3">
            <a:extLst>
              <a:ext uri="{FF2B5EF4-FFF2-40B4-BE49-F238E27FC236}">
                <a16:creationId xmlns:a16="http://schemas.microsoft.com/office/drawing/2014/main" id="{A1AD1416-D5CA-7A06-6653-8F58CE962C67}"/>
              </a:ext>
            </a:extLst>
          </p:cNvPr>
          <p:cNvGraphicFramePr>
            <a:graphicFrameLocks noGrp="1"/>
          </p:cNvGraphicFramePr>
          <p:nvPr/>
        </p:nvGraphicFramePr>
        <p:xfrm>
          <a:off x="6418533" y="3646442"/>
          <a:ext cx="3386438" cy="2923278"/>
        </p:xfrm>
        <a:graphic>
          <a:graphicData uri="http://schemas.openxmlformats.org/drawingml/2006/table">
            <a:tbl>
              <a:tblPr firstRow="1" bandRow="1"/>
              <a:tblGrid>
                <a:gridCol w="1693219">
                  <a:extLst>
                    <a:ext uri="{9D8B030D-6E8A-4147-A177-3AD203B41FA5}">
                      <a16:colId xmlns:a16="http://schemas.microsoft.com/office/drawing/2014/main" val="217426579"/>
                    </a:ext>
                  </a:extLst>
                </a:gridCol>
                <a:gridCol w="1693219">
                  <a:extLst>
                    <a:ext uri="{9D8B030D-6E8A-4147-A177-3AD203B41FA5}">
                      <a16:colId xmlns:a16="http://schemas.microsoft.com/office/drawing/2014/main" val="3351342052"/>
                    </a:ext>
                  </a:extLst>
                </a:gridCol>
              </a:tblGrid>
              <a:tr h="237426">
                <a:tc gridSpan="2">
                  <a:txBody>
                    <a:bodyPr/>
                    <a:lstStyle/>
                    <a:p>
                      <a:pPr algn="ctr">
                        <a:lnSpc>
                          <a:spcPct val="130000"/>
                        </a:lnSpc>
                      </a:pPr>
                      <a:r>
                        <a:rPr lang="en-GB" sz="800">
                          <a:solidFill>
                            <a:schemeClr val="bg1"/>
                          </a:solidFill>
                          <a:latin typeface="ABeeZee" panose="020B0604020202020204" charset="0"/>
                        </a:rPr>
                        <a:t>Factors effecting trade in Russia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lang="en-GB" sz="900">
                        <a:solidFill>
                          <a:schemeClr val="bg1"/>
                        </a:solidFill>
                        <a:latin typeface="ABeeZee" panose="020B060402020202020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65040779"/>
                  </a:ext>
                </a:extLst>
              </a:tr>
              <a:tr h="23742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Opportunities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Challenges </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51991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30000"/>
                        </a:lnSpc>
                      </a:pPr>
                      <a:r>
                        <a:rPr lang="en-GB" sz="700">
                          <a:solidFill>
                            <a:schemeClr val="bg1"/>
                          </a:solidFill>
                          <a:latin typeface="ABeeZee" panose="020B0604020202020204" charset="0"/>
                        </a:rPr>
                        <a:t>With a working population of over 75 million people, Russia has one of the largest workforces in the world.</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Russia is at war with Ukraine which affects international relationships.</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368774">
                <a:tc>
                  <a:txBody>
                    <a:bodyPr/>
                    <a:lstStyle/>
                    <a:p>
                      <a:pPr algn="l">
                        <a:lnSpc>
                          <a:spcPct val="130000"/>
                        </a:lnSpc>
                      </a:pPr>
                      <a:r>
                        <a:rPr lang="en-GB" sz="700">
                          <a:solidFill>
                            <a:schemeClr val="bg1"/>
                          </a:solidFill>
                          <a:latin typeface="ABeeZee" panose="020B0604020202020204" charset="0"/>
                        </a:rPr>
                        <a:t>The Steppe and temperate woodlands of western Russia are fertile and flat.</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Russia has the largest land mass of any country.</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368774">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Russia has an extensive network of roads, railways, ports and pipelines.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Russia does not have a warm water port.</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308800"/>
                  </a:ext>
                </a:extLst>
              </a:tr>
              <a:tr h="671052">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Russia has vast reserves of natural resources including oil and natural gas.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700">
                          <a:solidFill>
                            <a:schemeClr val="bg1"/>
                          </a:solidFill>
                          <a:latin typeface="ABeeZee" panose="020B0604020202020204" charset="0"/>
                        </a:rPr>
                        <a:t>Many countries aim to buy and use less oil and natural gas in the future to mitigate the effects of climate change.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603824"/>
                  </a:ext>
                </a:extLst>
              </a:tr>
              <a:tr h="519913">
                <a:tc>
                  <a:txBody>
                    <a:bodyPr/>
                    <a:lstStyle/>
                    <a:p>
                      <a:pPr algn="l">
                        <a:lnSpc>
                          <a:spcPct val="130000"/>
                        </a:lnSpc>
                      </a:pPr>
                      <a:r>
                        <a:rPr lang="en-GB" sz="700">
                          <a:solidFill>
                            <a:schemeClr val="bg1"/>
                          </a:solidFill>
                          <a:latin typeface="ABeeZee" panose="020B0604020202020204" charset="0"/>
                        </a:rPr>
                        <a:t>Russia’s education system puts a strong focus on science, technology, engineering and maths (STEM).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30000"/>
                        </a:lnSpc>
                      </a:pPr>
                      <a:endParaRPr lang="en-GB" sz="700">
                        <a:solidFill>
                          <a:schemeClr val="bg1"/>
                        </a:solidFill>
                        <a:latin typeface="ABeeZee" panose="020B060402020202020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125748"/>
                  </a:ext>
                </a:extLst>
              </a:tr>
            </a:tbl>
          </a:graphicData>
        </a:graphic>
      </p:graphicFrame>
    </p:spTree>
    <p:extLst>
      <p:ext uri="{BB962C8B-B14F-4D97-AF65-F5344CB8AC3E}">
        <p14:creationId xmlns:p14="http://schemas.microsoft.com/office/powerpoint/2010/main" val="1874701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3226F330-C32B-B575-15CD-80A2CD275029}"/>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a:solidFill>
                  <a:schemeClr val="bg1"/>
                </a:solidFill>
                <a:effectLst/>
                <a:latin typeface="Abeezee"/>
                <a:ea typeface="Andika"/>
                <a:cs typeface="Andika"/>
              </a:rPr>
              <a:t>7.06: The Geography of The Middle East</a:t>
            </a:r>
            <a:endParaRPr lang="en-GB">
              <a:solidFill>
                <a:schemeClr val="bg1"/>
              </a:solidFill>
              <a:effectLst/>
              <a:latin typeface="Abeezee"/>
              <a:ea typeface="Calibri" panose="020F0502020204030204" pitchFamily="34" charset="0"/>
              <a:cs typeface="Times New Roman" panose="02020603050405020304" pitchFamily="18" charset="0"/>
            </a:endParaRPr>
          </a:p>
        </p:txBody>
      </p:sp>
      <p:sp>
        <p:nvSpPr>
          <p:cNvPr id="13" name="Subtitle 8">
            <a:extLst>
              <a:ext uri="{FF2B5EF4-FFF2-40B4-BE49-F238E27FC236}">
                <a16:creationId xmlns:a16="http://schemas.microsoft.com/office/drawing/2014/main" id="{B80E4E46-877F-7519-3B72-96346A4F77E9}"/>
              </a:ext>
            </a:extLst>
          </p:cNvPr>
          <p:cNvSpPr txBox="1">
            <a:spLocks/>
          </p:cNvSpPr>
          <p:nvPr/>
        </p:nvSpPr>
        <p:spPr>
          <a:xfrm>
            <a:off x="5033010" y="6576695"/>
            <a:ext cx="4872990" cy="281305"/>
          </a:xfrm>
          <a:prstGeom prst="rect">
            <a:avLst/>
          </a:prstGeom>
        </p:spPr>
        <p:txBody>
          <a:bodyPr vert="horz" wrap="square" lIns="91440" tIns="45720" rIns="91440" bIns="45720" rtlCol="0">
            <a:noAutofit/>
          </a:bodyPr>
          <a:lstStyle/>
          <a:p>
            <a:pPr algn="r">
              <a:lnSpc>
                <a:spcPct val="120000"/>
              </a:lnSpc>
              <a:spcAft>
                <a:spcPts val="1200"/>
              </a:spcAft>
            </a:pP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Geography | 7.06: The Geography of The Middle East| Knowledge </a:t>
            </a:r>
            <a:r>
              <a:rPr lang="en-US" sz="1000">
                <a:solidFill>
                  <a:schemeClr val="tx1">
                    <a:lumMod val="50000"/>
                  </a:schemeClr>
                </a:solidFill>
                <a:latin typeface="ABeeZee"/>
                <a:ea typeface="Calibri" panose="020F0502020204030204" pitchFamily="34" charset="0"/>
                <a:cs typeface="Times New Roman" panose="02020603050405020304" pitchFamily="18" charset="0"/>
              </a:rPr>
              <a:t>O</a:t>
            </a:r>
            <a:r>
              <a:rPr lang="en-US" sz="1000" kern="1200">
                <a:solidFill>
                  <a:schemeClr val="tx1">
                    <a:lumMod val="50000"/>
                  </a:schemeClr>
                </a:solidFill>
                <a:effectLst/>
                <a:latin typeface="ABeeZee"/>
                <a:ea typeface="Calibri" panose="020F0502020204030204" pitchFamily="34" charset="0"/>
                <a:cs typeface="Times New Roman" panose="02020603050405020304" pitchFamily="18" charset="0"/>
              </a:rPr>
              <a:t>rganiser</a:t>
            </a:r>
            <a:endParaRPr lang="en-GB"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11">
            <a:extLst>
              <a:ext uri="{FF2B5EF4-FFF2-40B4-BE49-F238E27FC236}">
                <a16:creationId xmlns:a16="http://schemas.microsoft.com/office/drawing/2014/main" id="{CD73252B-7A58-6162-3C30-51E449718FA8}"/>
              </a:ext>
            </a:extLst>
          </p:cNvPr>
          <p:cNvSpPr/>
          <p:nvPr/>
        </p:nvSpPr>
        <p:spPr>
          <a:xfrm>
            <a:off x="35017" y="740867"/>
            <a:ext cx="1908000"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1. Background</a:t>
            </a:r>
            <a:endParaRPr kumimoji="0" lang="en-GB" sz="8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7" name="Table 3">
            <a:extLst>
              <a:ext uri="{FF2B5EF4-FFF2-40B4-BE49-F238E27FC236}">
                <a16:creationId xmlns:a16="http://schemas.microsoft.com/office/drawing/2014/main" id="{4F57E610-6FA4-D1BF-1849-686F74BDDC61}"/>
              </a:ext>
            </a:extLst>
          </p:cNvPr>
          <p:cNvGraphicFramePr>
            <a:graphicFrameLocks noGrp="1"/>
          </p:cNvGraphicFramePr>
          <p:nvPr/>
        </p:nvGraphicFramePr>
        <p:xfrm>
          <a:off x="118848" y="949265"/>
          <a:ext cx="2856166" cy="1896276"/>
        </p:xfrm>
        <a:graphic>
          <a:graphicData uri="http://schemas.openxmlformats.org/drawingml/2006/table">
            <a:tbl>
              <a:tblPr firstRow="1" bandRow="1"/>
              <a:tblGrid>
                <a:gridCol w="258596">
                  <a:extLst>
                    <a:ext uri="{9D8B030D-6E8A-4147-A177-3AD203B41FA5}">
                      <a16:colId xmlns:a16="http://schemas.microsoft.com/office/drawing/2014/main" val="217426579"/>
                    </a:ext>
                  </a:extLst>
                </a:gridCol>
                <a:gridCol w="2597570">
                  <a:extLst>
                    <a:ext uri="{9D8B030D-6E8A-4147-A177-3AD203B41FA5}">
                      <a16:colId xmlns:a16="http://schemas.microsoft.com/office/drawing/2014/main" val="1757883862"/>
                    </a:ext>
                  </a:extLst>
                </a:gridCol>
              </a:tblGrid>
              <a:tr h="2189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a:solidFill>
                            <a:schemeClr val="bg1"/>
                          </a:solidFill>
                          <a:latin typeface="ABeeZee" panose="020B0604020202020204" charset="0"/>
                        </a:rPr>
                        <a:t>The Middle East is a region that covers western Asia, parts of northern Africa and south-eastern Europe. </a:t>
                      </a:r>
                      <a:endParaRPr lang="en-US"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218997">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900" b="0">
                          <a:solidFill>
                            <a:schemeClr val="bg1"/>
                          </a:solidFill>
                          <a:latin typeface="ABeeZee" panose="020B0604020202020204" charset="0"/>
                        </a:rPr>
                        <a:t>B</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GB" sz="800" b="1">
                          <a:solidFill>
                            <a:schemeClr val="bg1"/>
                          </a:solidFill>
                          <a:latin typeface="ABeeZee" panose="020B0604020202020204" charset="0"/>
                        </a:rPr>
                        <a:t>The Middle East has huge reserves of natural resources.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65952120"/>
                  </a:ext>
                </a:extLst>
              </a:tr>
              <a:tr h="311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GB" sz="800" b="1" i="0">
                          <a:solidFill>
                            <a:schemeClr val="bg1"/>
                          </a:solidFill>
                          <a:latin typeface="ABeeZee" panose="020B0604020202020204" charset="0"/>
                          <a:ea typeface="Roboto" panose="02000000000000000000" pitchFamily="2" charset="0"/>
                        </a:rPr>
                        <a:t>Trade in the Middle East is heavily influenced by the region's vast oil and natural gas reserves, making it a critical part of global energy markets.</a:t>
                      </a:r>
                      <a:endParaRPr lang="en-US" sz="800" b="1" i="0">
                        <a:solidFill>
                          <a:schemeClr val="bg1"/>
                        </a:solidFill>
                        <a:latin typeface="ABeeZee" panose="020B0604020202020204" charset="0"/>
                        <a:ea typeface="Roboto" panose="02000000000000000000" pitchFamily="2"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7406457"/>
                  </a:ext>
                </a:extLst>
              </a:tr>
              <a:tr h="1771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Saudi Arabia: Some countries in the Middle East are trying to diversify their economies. </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288276199"/>
                  </a:ext>
                </a:extLst>
              </a:tr>
              <a:tr h="137412">
                <a:tc>
                  <a:txBody>
                    <a:bodyPr/>
                    <a:lstStyle/>
                    <a:p>
                      <a:pPr algn="ctr">
                        <a:lnSpc>
                          <a:spcPct val="130000"/>
                        </a:lnSpc>
                      </a:pPr>
                      <a:r>
                        <a:rPr lang="en-GB" sz="900">
                          <a:solidFill>
                            <a:schemeClr val="bg1"/>
                          </a:solidFill>
                          <a:latin typeface="ABeeZee" panose="020B0604020202020204" charset="0"/>
                        </a:rPr>
                        <a: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GB"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rPr>
                        <a:t>Yemen: Development can vary between countries within The Middle East.</a:t>
                      </a:r>
                      <a:endParaRPr kumimoji="0" lang="en-US" sz="800" b="1" i="0" u="none" strike="noStrike" kern="1200" cap="none" spc="0" normalizeH="0" baseline="0" noProof="0">
                        <a:ln>
                          <a:noFill/>
                        </a:ln>
                        <a:solidFill>
                          <a:schemeClr val="bg1"/>
                        </a:solidFill>
                        <a:effectLst/>
                        <a:uLnTx/>
                        <a:uFillTx/>
                        <a:latin typeface="ABeeZee" panose="020B0604020202020204" charset="0"/>
                        <a:ea typeface="Roboto" panose="02000000000000000000" pitchFamily="2" charset="0"/>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22840763"/>
                  </a:ext>
                </a:extLst>
              </a:tr>
            </a:tbl>
          </a:graphicData>
        </a:graphic>
      </p:graphicFrame>
      <p:graphicFrame>
        <p:nvGraphicFramePr>
          <p:cNvPr id="9" name="Table 3">
            <a:extLst>
              <a:ext uri="{FF2B5EF4-FFF2-40B4-BE49-F238E27FC236}">
                <a16:creationId xmlns:a16="http://schemas.microsoft.com/office/drawing/2014/main" id="{5DC3B5BD-8682-DB3F-E610-4EB436C890C3}"/>
              </a:ext>
            </a:extLst>
          </p:cNvPr>
          <p:cNvGraphicFramePr>
            <a:graphicFrameLocks noGrp="1"/>
          </p:cNvGraphicFramePr>
          <p:nvPr/>
        </p:nvGraphicFramePr>
        <p:xfrm>
          <a:off x="110832" y="3155283"/>
          <a:ext cx="2864182" cy="2873304"/>
        </p:xfrm>
        <a:graphic>
          <a:graphicData uri="http://schemas.openxmlformats.org/drawingml/2006/table">
            <a:tbl>
              <a:tblPr firstRow="1" bandRow="1"/>
              <a:tblGrid>
                <a:gridCol w="136388">
                  <a:extLst>
                    <a:ext uri="{9D8B030D-6E8A-4147-A177-3AD203B41FA5}">
                      <a16:colId xmlns:a16="http://schemas.microsoft.com/office/drawing/2014/main" val="217426579"/>
                    </a:ext>
                  </a:extLst>
                </a:gridCol>
                <a:gridCol w="621859">
                  <a:extLst>
                    <a:ext uri="{9D8B030D-6E8A-4147-A177-3AD203B41FA5}">
                      <a16:colId xmlns:a16="http://schemas.microsoft.com/office/drawing/2014/main" val="1757883862"/>
                    </a:ext>
                  </a:extLst>
                </a:gridCol>
                <a:gridCol w="2105935">
                  <a:extLst>
                    <a:ext uri="{9D8B030D-6E8A-4147-A177-3AD203B41FA5}">
                      <a16:colId xmlns:a16="http://schemas.microsoft.com/office/drawing/2014/main" val="896555121"/>
                    </a:ext>
                  </a:extLst>
                </a:gridCol>
              </a:tblGrid>
              <a:tr h="2524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9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region</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a large area with common physical or human characteristics.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116171503"/>
                  </a:ext>
                </a:extLst>
              </a:tr>
              <a:tr h="3007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population distribution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how people are spread out over an area.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2124543"/>
                  </a:ext>
                </a:extLst>
              </a:tr>
              <a:tr h="1887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9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fertile soil</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soil rich in nutrients.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006452879"/>
                  </a:ext>
                </a:extLst>
              </a:tr>
              <a:tr h="300790">
                <a:tc>
                  <a:txBody>
                    <a:bodyPr/>
                    <a:lstStyle/>
                    <a:p>
                      <a:pPr algn="ctr">
                        <a:lnSpc>
                          <a:spcPct val="130000"/>
                        </a:lnSpc>
                      </a:pPr>
                      <a:r>
                        <a:rPr lang="en-GB" sz="9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natural resource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useful thing or material that is found in nature, such as food, water or wood.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3165114"/>
                  </a:ext>
                </a:extLst>
              </a:tr>
              <a:tr h="349865">
                <a:tc>
                  <a:txBody>
                    <a:bodyPr/>
                    <a:lstStyle/>
                    <a:p>
                      <a:pPr algn="ctr">
                        <a:lnSpc>
                          <a:spcPct val="130000"/>
                        </a:lnSpc>
                      </a:pPr>
                      <a:r>
                        <a:rPr lang="en-GB" sz="9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colonialism</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acquiring control over another country, occupying it with settlers and sometimes exploiting it economically.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49389863"/>
                  </a:ext>
                </a:extLst>
              </a:tr>
              <a:tr h="252425">
                <a:tc>
                  <a:txBody>
                    <a:bodyPr/>
                    <a:lstStyle/>
                    <a:p>
                      <a:pPr algn="ctr">
                        <a:lnSpc>
                          <a:spcPct val="130000"/>
                        </a:lnSpc>
                      </a:pPr>
                      <a:r>
                        <a:rPr lang="en-GB" sz="9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plain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broad, flat or gently rolling land area with minimal variation in terrain.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01129423"/>
                  </a:ext>
                </a:extLst>
              </a:tr>
              <a:tr h="349865">
                <a:tc>
                  <a:txBody>
                    <a:bodyPr/>
                    <a:lstStyle/>
                    <a:p>
                      <a:pPr algn="ctr">
                        <a:lnSpc>
                          <a:spcPct val="130000"/>
                        </a:lnSpc>
                      </a:pPr>
                      <a:r>
                        <a:rPr lang="en-GB" sz="900">
                          <a:solidFill>
                            <a:schemeClr val="bg1"/>
                          </a:solidFill>
                          <a:latin typeface="ABeeZee" panose="020B060402020202020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peninsula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landform surrounded by water on three sides but connected to a larger landmass on one side.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1240682"/>
                  </a:ext>
                </a:extLst>
              </a:tr>
              <a:tr h="252425">
                <a:tc>
                  <a:txBody>
                    <a:bodyPr/>
                    <a:lstStyle/>
                    <a:p>
                      <a:pPr algn="ctr">
                        <a:lnSpc>
                          <a:spcPct val="130000"/>
                        </a:lnSpc>
                      </a:pPr>
                      <a:r>
                        <a:rPr lang="en-GB" sz="900">
                          <a:solidFill>
                            <a:schemeClr val="bg1"/>
                          </a:solidFill>
                          <a:latin typeface="ABeeZee" panose="020B060402020202020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wadi</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dry riverbed or valley, typically found in arid or semi-arid regions.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40233846"/>
                  </a:ext>
                </a:extLst>
              </a:tr>
            </a:tbl>
          </a:graphicData>
        </a:graphic>
      </p:graphicFrame>
      <p:graphicFrame>
        <p:nvGraphicFramePr>
          <p:cNvPr id="10" name="Table 3">
            <a:extLst>
              <a:ext uri="{FF2B5EF4-FFF2-40B4-BE49-F238E27FC236}">
                <a16:creationId xmlns:a16="http://schemas.microsoft.com/office/drawing/2014/main" id="{844118FD-7E4F-690D-8654-4EEA5429497C}"/>
              </a:ext>
            </a:extLst>
          </p:cNvPr>
          <p:cNvGraphicFramePr>
            <a:graphicFrameLocks noGrp="1"/>
          </p:cNvGraphicFramePr>
          <p:nvPr/>
        </p:nvGraphicFramePr>
        <p:xfrm>
          <a:off x="3100441" y="1128296"/>
          <a:ext cx="2719602" cy="3719940"/>
        </p:xfrm>
        <a:graphic>
          <a:graphicData uri="http://schemas.openxmlformats.org/drawingml/2006/table">
            <a:tbl>
              <a:tblPr firstRow="1" bandRow="1"/>
              <a:tblGrid>
                <a:gridCol w="123674">
                  <a:extLst>
                    <a:ext uri="{9D8B030D-6E8A-4147-A177-3AD203B41FA5}">
                      <a16:colId xmlns:a16="http://schemas.microsoft.com/office/drawing/2014/main" val="217426579"/>
                    </a:ext>
                  </a:extLst>
                </a:gridCol>
                <a:gridCol w="751537">
                  <a:extLst>
                    <a:ext uri="{9D8B030D-6E8A-4147-A177-3AD203B41FA5}">
                      <a16:colId xmlns:a16="http://schemas.microsoft.com/office/drawing/2014/main" val="1757883862"/>
                    </a:ext>
                  </a:extLst>
                </a:gridCol>
                <a:gridCol w="1844391">
                  <a:extLst>
                    <a:ext uri="{9D8B030D-6E8A-4147-A177-3AD203B41FA5}">
                      <a16:colId xmlns:a16="http://schemas.microsoft.com/office/drawing/2014/main" val="896555121"/>
                    </a:ext>
                  </a:extLst>
                </a:gridCol>
              </a:tblGrid>
              <a:tr h="2865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fossil fuel</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a natural fuel such as coal or gas. Formed from the remains of living organisms in the geological past.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46332">
                <a:tc>
                  <a:txBody>
                    <a:body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800" b="1">
                          <a:solidFill>
                            <a:schemeClr val="bg1"/>
                          </a:solidFill>
                          <a:latin typeface="ABeeZee" panose="020B0604020202020204" charset="0"/>
                        </a:rPr>
                        <a:t>non-renewable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energy which is finite, not sustainable, and takes a long time to replenish.</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826950"/>
                  </a:ext>
                </a:extLst>
              </a:tr>
              <a:tr h="286522">
                <a:tc>
                  <a:txBody>
                    <a:body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800" b="1">
                          <a:solidFill>
                            <a:schemeClr val="bg1"/>
                          </a:solidFill>
                          <a:latin typeface="ABeeZee" panose="020B0604020202020204" charset="0"/>
                        </a:rPr>
                        <a:t>refined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separating and purifying different components of crude oil to produce useful products.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4417178"/>
                  </a:ext>
                </a:extLst>
              </a:tr>
              <a:tr h="206723">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800" b="1">
                          <a:solidFill>
                            <a:schemeClr val="bg1"/>
                          </a:solidFill>
                          <a:latin typeface="ABeeZee" panose="020B0604020202020204" charset="0"/>
                        </a:rPr>
                        <a:t>extraction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act of taking something from the ground.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5867259"/>
                  </a:ext>
                </a:extLst>
              </a:tr>
              <a:tr h="20672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crude oil</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naturally occurring, unrefined petroleum that can be refined into diesel, petrol etc.</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425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energy</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 source of usable power.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206723">
                <a:tc>
                  <a:txBody>
                    <a:bodyPr/>
                    <a:lstStyle/>
                    <a:p>
                      <a:pPr algn="ctr">
                        <a:lnSpc>
                          <a:spcPct val="130000"/>
                        </a:lnSpc>
                      </a:pPr>
                      <a:r>
                        <a:rPr lang="en-GB" sz="800">
                          <a:solidFill>
                            <a:schemeClr val="bg1"/>
                          </a:solidFill>
                          <a:latin typeface="ABeeZee" panose="020B060402020202020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supply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amount of something producers are willing to sell at a certain price.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774984"/>
                  </a:ext>
                </a:extLst>
              </a:tr>
              <a:tr h="206723">
                <a:tc>
                  <a:txBody>
                    <a:bodyPr/>
                    <a:lstStyle/>
                    <a:p>
                      <a:pPr algn="ctr">
                        <a:lnSpc>
                          <a:spcPct val="130000"/>
                        </a:lnSpc>
                      </a:pPr>
                      <a:r>
                        <a:rPr lang="en-GB" sz="800">
                          <a:solidFill>
                            <a:schemeClr val="bg1"/>
                          </a:solidFill>
                          <a:latin typeface="ABeeZee" panose="020B060402020202020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demand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amount of something consumers are willing to buy at a certain price.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2392605"/>
                  </a:ext>
                </a:extLst>
              </a:tr>
              <a:tr h="206723">
                <a:tc>
                  <a:txBody>
                    <a:bodyPr/>
                    <a:lstStyle/>
                    <a:p>
                      <a:pPr algn="ctr">
                        <a:lnSpc>
                          <a:spcPct val="130000"/>
                        </a:lnSpc>
                      </a:pPr>
                      <a:r>
                        <a:rPr lang="en-GB" sz="800">
                          <a:solidFill>
                            <a:schemeClr val="bg1"/>
                          </a:solidFill>
                          <a:latin typeface="ABeeZee" panose="020B0604020202020204" charset="0"/>
                        </a:rPr>
                        <a:t>9</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sustainability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meeting the needs of today, while making sure we can meet the needs of the future.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724693"/>
                  </a:ext>
                </a:extLst>
              </a:tr>
            </a:tbl>
          </a:graphicData>
        </a:graphic>
      </p:graphicFrame>
      <p:sp>
        <p:nvSpPr>
          <p:cNvPr id="14" name="Rectangle 11">
            <a:extLst>
              <a:ext uri="{FF2B5EF4-FFF2-40B4-BE49-F238E27FC236}">
                <a16:creationId xmlns:a16="http://schemas.microsoft.com/office/drawing/2014/main" id="{0DF1B0C5-A277-5975-3685-2CA2D271BCE5}"/>
              </a:ext>
            </a:extLst>
          </p:cNvPr>
          <p:cNvSpPr/>
          <p:nvPr/>
        </p:nvSpPr>
        <p:spPr>
          <a:xfrm>
            <a:off x="3077695" y="728744"/>
            <a:ext cx="2639666" cy="408479"/>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3.</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Natural resources in The Middle East</a:t>
            </a:r>
          </a:p>
        </p:txBody>
      </p:sp>
      <p:graphicFrame>
        <p:nvGraphicFramePr>
          <p:cNvPr id="18" name="Table 3">
            <a:extLst>
              <a:ext uri="{FF2B5EF4-FFF2-40B4-BE49-F238E27FC236}">
                <a16:creationId xmlns:a16="http://schemas.microsoft.com/office/drawing/2014/main" id="{17D7C376-820E-77C6-8616-65FB3AE3A8BD}"/>
              </a:ext>
            </a:extLst>
          </p:cNvPr>
          <p:cNvGraphicFramePr>
            <a:graphicFrameLocks noGrp="1"/>
          </p:cNvGraphicFramePr>
          <p:nvPr/>
        </p:nvGraphicFramePr>
        <p:xfrm>
          <a:off x="3100441" y="5147014"/>
          <a:ext cx="2719602" cy="1255351"/>
        </p:xfrm>
        <a:graphic>
          <a:graphicData uri="http://schemas.openxmlformats.org/drawingml/2006/table">
            <a:tbl>
              <a:tblPr firstRow="1" bandRow="1"/>
              <a:tblGrid>
                <a:gridCol w="129504">
                  <a:extLst>
                    <a:ext uri="{9D8B030D-6E8A-4147-A177-3AD203B41FA5}">
                      <a16:colId xmlns:a16="http://schemas.microsoft.com/office/drawing/2014/main" val="217426579"/>
                    </a:ext>
                  </a:extLst>
                </a:gridCol>
                <a:gridCol w="718609">
                  <a:extLst>
                    <a:ext uri="{9D8B030D-6E8A-4147-A177-3AD203B41FA5}">
                      <a16:colId xmlns:a16="http://schemas.microsoft.com/office/drawing/2014/main" val="1757883862"/>
                    </a:ext>
                  </a:extLst>
                </a:gridCol>
                <a:gridCol w="1871489">
                  <a:extLst>
                    <a:ext uri="{9D8B030D-6E8A-4147-A177-3AD203B41FA5}">
                      <a16:colId xmlns:a16="http://schemas.microsoft.com/office/drawing/2014/main" val="896555121"/>
                    </a:ext>
                  </a:extLst>
                </a:gridCol>
              </a:tblGrid>
              <a:tr h="34022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trade</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the exchange of goods and materials between countries.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346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import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(v) goods brought into a country.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3402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export</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(v) sending goods to another country for sale.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340224">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a:solidFill>
                            <a:schemeClr val="bg1"/>
                          </a:solidFill>
                          <a:latin typeface="ABeeZee" panose="020B0604020202020204" charset="0"/>
                        </a:rPr>
                        <a:t>trade route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passage of travel used by traders, either on land or in the sea.</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7698983"/>
                  </a:ext>
                </a:extLst>
              </a:tr>
            </a:tbl>
          </a:graphicData>
        </a:graphic>
      </p:graphicFrame>
      <p:sp>
        <p:nvSpPr>
          <p:cNvPr id="19" name="Rectangle 11">
            <a:extLst>
              <a:ext uri="{FF2B5EF4-FFF2-40B4-BE49-F238E27FC236}">
                <a16:creationId xmlns:a16="http://schemas.microsoft.com/office/drawing/2014/main" id="{21922144-A3AC-F544-B5F4-978E51D58E4A}"/>
              </a:ext>
            </a:extLst>
          </p:cNvPr>
          <p:cNvSpPr/>
          <p:nvPr/>
        </p:nvSpPr>
        <p:spPr>
          <a:xfrm>
            <a:off x="3100441" y="4910627"/>
            <a:ext cx="2338251"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4. </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Trade</a:t>
            </a:r>
          </a:p>
        </p:txBody>
      </p:sp>
      <p:sp>
        <p:nvSpPr>
          <p:cNvPr id="21" name="Rectangle 11">
            <a:extLst>
              <a:ext uri="{FF2B5EF4-FFF2-40B4-BE49-F238E27FC236}">
                <a16:creationId xmlns:a16="http://schemas.microsoft.com/office/drawing/2014/main" id="{A2AD5475-4A52-0AA2-99EF-E02924FF9E11}"/>
              </a:ext>
            </a:extLst>
          </p:cNvPr>
          <p:cNvSpPr/>
          <p:nvPr/>
        </p:nvSpPr>
        <p:spPr>
          <a:xfrm flipH="1">
            <a:off x="6820993" y="3613210"/>
            <a:ext cx="3049683" cy="225645"/>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6.</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Case study: Development in Yemen</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8" name="Rectangle 11">
            <a:extLst>
              <a:ext uri="{FF2B5EF4-FFF2-40B4-BE49-F238E27FC236}">
                <a16:creationId xmlns:a16="http://schemas.microsoft.com/office/drawing/2014/main" id="{331CE33F-FFD0-07A0-7A3C-5785AC2E30E5}"/>
              </a:ext>
            </a:extLst>
          </p:cNvPr>
          <p:cNvSpPr/>
          <p:nvPr/>
        </p:nvSpPr>
        <p:spPr>
          <a:xfrm>
            <a:off x="35017" y="2923504"/>
            <a:ext cx="2469579" cy="216000"/>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2. </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Features of The Middle East</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sp>
        <p:nvSpPr>
          <p:cNvPr id="53" name="Rectangle 11">
            <a:extLst>
              <a:ext uri="{FF2B5EF4-FFF2-40B4-BE49-F238E27FC236}">
                <a16:creationId xmlns:a16="http://schemas.microsoft.com/office/drawing/2014/main" id="{AC739EA8-786B-EC3E-C194-7EC5981CE957}"/>
              </a:ext>
            </a:extLst>
          </p:cNvPr>
          <p:cNvSpPr/>
          <p:nvPr/>
        </p:nvSpPr>
        <p:spPr>
          <a:xfrm flipH="1">
            <a:off x="6432605" y="524192"/>
            <a:ext cx="3438378" cy="225507"/>
          </a:xfrm>
          <a:custGeom>
            <a:avLst/>
            <a:gdLst>
              <a:gd name="connsiteX0" fmla="*/ 0 w 3253740"/>
              <a:gd name="connsiteY0" fmla="*/ 0 h 342900"/>
              <a:gd name="connsiteX1" fmla="*/ 325374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218729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79600 w 3253740"/>
              <a:gd name="connsiteY1" fmla="*/ 0 h 342900"/>
              <a:gd name="connsiteX2" fmla="*/ 3253740 w 3253740"/>
              <a:gd name="connsiteY2" fmla="*/ 342900 h 342900"/>
              <a:gd name="connsiteX3" fmla="*/ 0 w 3253740"/>
              <a:gd name="connsiteY3" fmla="*/ 342900 h 342900"/>
              <a:gd name="connsiteX4" fmla="*/ 0 w 3253740"/>
              <a:gd name="connsiteY4" fmla="*/ 0 h 342900"/>
              <a:gd name="connsiteX0" fmla="*/ 0 w 3253740"/>
              <a:gd name="connsiteY0" fmla="*/ 0 h 342900"/>
              <a:gd name="connsiteX1" fmla="*/ 3198135 w 3253740"/>
              <a:gd name="connsiteY1" fmla="*/ 0 h 342900"/>
              <a:gd name="connsiteX2" fmla="*/ 3253740 w 3253740"/>
              <a:gd name="connsiteY2" fmla="*/ 342900 h 342900"/>
              <a:gd name="connsiteX3" fmla="*/ 0 w 3253740"/>
              <a:gd name="connsiteY3" fmla="*/ 342900 h 342900"/>
              <a:gd name="connsiteX4" fmla="*/ 0 w 3253740"/>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740" h="342900">
                <a:moveTo>
                  <a:pt x="0" y="0"/>
                </a:moveTo>
                <a:lnTo>
                  <a:pt x="3198135" y="0"/>
                </a:lnTo>
                <a:lnTo>
                  <a:pt x="3253740" y="342900"/>
                </a:lnTo>
                <a:lnTo>
                  <a:pt x="0" y="342900"/>
                </a:lnTo>
                <a:lnTo>
                  <a:pt x="0" y="0"/>
                </a:lnTo>
                <a:close/>
              </a:path>
            </a:pathLst>
          </a:custGeom>
          <a:solidFill>
            <a:schemeClr val="bg2"/>
          </a:solidFill>
          <a:ln w="12700" cap="flat" cmpd="sng" algn="ctr">
            <a:noFill/>
            <a:prstDash val="solid"/>
            <a:miter lim="800000"/>
          </a:ln>
          <a:effectLst/>
        </p:spPr>
        <p:txBody>
          <a:bodyPr rot="0" spcFirstLastPara="0" vert="horz" wrap="square" lIns="108000" tIns="36000" rIns="108000" bIns="3600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5.</a:t>
            </a:r>
            <a:r>
              <a:rPr kumimoji="0" lang="en-US" sz="1200" b="1"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rPr>
              <a:t> </a:t>
            </a:r>
            <a:r>
              <a:rPr lang="en-US" sz="1200" b="1" kern="0">
                <a:solidFill>
                  <a:prstClr val="white"/>
                </a:solidFill>
                <a:latin typeface="Abeezee" panose="020B0604020202020204" charset="0"/>
                <a:ea typeface="Calibri" panose="020F0502020204030204" pitchFamily="34" charset="0"/>
                <a:cs typeface="Times New Roman" panose="02020603050405020304" pitchFamily="18" charset="0"/>
              </a:rPr>
              <a:t>Case study: Diversification in Saudi Arabia</a:t>
            </a:r>
            <a:endParaRPr kumimoji="0" lang="en-GB" sz="900" b="0" i="0" u="none" strike="noStrike" kern="0" cap="none" spc="0" normalizeH="0" baseline="0" noProof="0">
              <a:ln>
                <a:noFill/>
              </a:ln>
              <a:solidFill>
                <a:prstClr val="white"/>
              </a:solidFill>
              <a:effectLst/>
              <a:uLnTx/>
              <a:uFillTx/>
              <a:latin typeface="Abeezee" panose="020B0604020202020204" charset="0"/>
              <a:ea typeface="Calibri" panose="020F0502020204030204" pitchFamily="34" charset="0"/>
              <a:cs typeface="Times New Roman" panose="02020603050405020304" pitchFamily="18" charset="0"/>
            </a:endParaRPr>
          </a:p>
        </p:txBody>
      </p:sp>
      <p:graphicFrame>
        <p:nvGraphicFramePr>
          <p:cNvPr id="28" name="Table 3">
            <a:extLst>
              <a:ext uri="{FF2B5EF4-FFF2-40B4-BE49-F238E27FC236}">
                <a16:creationId xmlns:a16="http://schemas.microsoft.com/office/drawing/2014/main" id="{A1AD1416-D5CA-7A06-6653-8F58CE962C67}"/>
              </a:ext>
            </a:extLst>
          </p:cNvPr>
          <p:cNvGraphicFramePr>
            <a:graphicFrameLocks noGrp="1"/>
          </p:cNvGraphicFramePr>
          <p:nvPr/>
        </p:nvGraphicFramePr>
        <p:xfrm>
          <a:off x="5945470" y="2048895"/>
          <a:ext cx="3891802" cy="1525020"/>
        </p:xfrm>
        <a:graphic>
          <a:graphicData uri="http://schemas.openxmlformats.org/drawingml/2006/table">
            <a:tbl>
              <a:tblPr firstRow="1" bandRow="1"/>
              <a:tblGrid>
                <a:gridCol w="1945901">
                  <a:extLst>
                    <a:ext uri="{9D8B030D-6E8A-4147-A177-3AD203B41FA5}">
                      <a16:colId xmlns:a16="http://schemas.microsoft.com/office/drawing/2014/main" val="217426579"/>
                    </a:ext>
                  </a:extLst>
                </a:gridCol>
                <a:gridCol w="1945901">
                  <a:extLst>
                    <a:ext uri="{9D8B030D-6E8A-4147-A177-3AD203B41FA5}">
                      <a16:colId xmlns:a16="http://schemas.microsoft.com/office/drawing/2014/main" val="3351342052"/>
                    </a:ext>
                  </a:extLst>
                </a:gridCol>
              </a:tblGrid>
              <a:tr h="104397">
                <a:tc gridSpan="2">
                  <a:txBody>
                    <a:bodyPr/>
                    <a:lstStyle/>
                    <a:p>
                      <a:pPr algn="ctr">
                        <a:lnSpc>
                          <a:spcPct val="130000"/>
                        </a:lnSpc>
                      </a:pPr>
                      <a:r>
                        <a:rPr lang="en-GB" sz="800" b="1">
                          <a:solidFill>
                            <a:schemeClr val="bg1"/>
                          </a:solidFill>
                          <a:latin typeface="ABeeZee" panose="020B0604020202020204" charset="0"/>
                        </a:rPr>
                        <a:t>Factors influencing diversification and development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lang="en-GB" sz="900">
                        <a:solidFill>
                          <a:schemeClr val="bg1"/>
                        </a:solidFill>
                        <a:latin typeface="ABeeZee" panose="020B0604020202020204"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465040779"/>
                  </a:ext>
                </a:extLst>
              </a:tr>
              <a:tr h="10439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b="1">
                          <a:solidFill>
                            <a:schemeClr val="bg1"/>
                          </a:solidFill>
                          <a:latin typeface="ABeeZee" panose="020B0604020202020204" charset="0"/>
                        </a:rPr>
                        <a:t>Diversification in Saudi Arabia</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b="1">
                          <a:solidFill>
                            <a:schemeClr val="bg1"/>
                          </a:solidFill>
                          <a:latin typeface="ABeeZee" panose="020B0604020202020204" charset="0"/>
                        </a:rPr>
                        <a:t>Development in Yemen</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124543"/>
                  </a:ext>
                </a:extLst>
              </a:tr>
              <a:tr h="12204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the demand for natural resources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famine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0">
                <a:tc>
                  <a:txBody>
                    <a:bodyPr/>
                    <a:lstStyle/>
                    <a:p>
                      <a:pPr algn="ctr">
                        <a:lnSpc>
                          <a:spcPct val="130000"/>
                        </a:lnSpc>
                      </a:pPr>
                      <a:r>
                        <a:rPr lang="en-GB" sz="800">
                          <a:solidFill>
                            <a:schemeClr val="bg1"/>
                          </a:solidFill>
                          <a:latin typeface="ABeeZee" panose="020B0604020202020204" charset="0"/>
                        </a:rPr>
                        <a:t>the supply of natural resources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infrastructure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3752734"/>
                  </a:ext>
                </a:extLst>
              </a:tr>
              <a:tr h="0">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switch to renewable energy sources</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conflict and corruption</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308800"/>
                  </a:ext>
                </a:extLst>
              </a:tr>
              <a:tr h="136464">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religious pilgrimage </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water scarcity</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3603824"/>
                  </a:ext>
                </a:extLst>
              </a:tr>
              <a:tr h="122047">
                <a:tc>
                  <a: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GB" sz="800">
                          <a:solidFill>
                            <a:schemeClr val="bg1"/>
                          </a:solidFill>
                          <a:latin typeface="ABeeZee" panose="020B0604020202020204" charset="0"/>
                        </a:rPr>
                        <a:t>opportunities for tourism</a:t>
                      </a:r>
                    </a:p>
                  </a:txBody>
                  <a:tcPr marL="36000" marR="36000" marT="36000" marB="36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30000"/>
                        </a:lnSpc>
                      </a:pPr>
                      <a:r>
                        <a:rPr lang="en-GB" sz="800">
                          <a:solidFill>
                            <a:schemeClr val="bg1"/>
                          </a:solidFill>
                          <a:latin typeface="ABeeZee" panose="020B0604020202020204" charset="0"/>
                        </a:rPr>
                        <a:t>trade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2125748"/>
                  </a:ext>
                </a:extLst>
              </a:tr>
            </a:tbl>
          </a:graphicData>
        </a:graphic>
      </p:graphicFrame>
      <p:pic>
        <p:nvPicPr>
          <p:cNvPr id="3" name="Picture 2" descr="A stack of coins in a purple circle&#10;&#10;Description automatically generated">
            <a:extLst>
              <a:ext uri="{FF2B5EF4-FFF2-40B4-BE49-F238E27FC236}">
                <a16:creationId xmlns:a16="http://schemas.microsoft.com/office/drawing/2014/main" id="{DB8CA700-D9E9-4D70-F328-44538F30D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2954" y="183254"/>
            <a:ext cx="256547" cy="256545"/>
          </a:xfrm>
          <a:prstGeom prst="ellipse">
            <a:avLst/>
          </a:prstGeom>
          <a:ln w="38100">
            <a:solidFill>
              <a:schemeClr val="accent4"/>
            </a:solidFill>
          </a:ln>
        </p:spPr>
      </p:pic>
      <p:pic>
        <p:nvPicPr>
          <p:cNvPr id="15" name="Picture 14" descr="A purple circle with a world map in the middle&#10;&#10;Description automatically generated">
            <a:extLst>
              <a:ext uri="{FF2B5EF4-FFF2-40B4-BE49-F238E27FC236}">
                <a16:creationId xmlns:a16="http://schemas.microsoft.com/office/drawing/2014/main" id="{31AAB5C3-6C35-BB5C-EB2F-B4F79B8A2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012" y="176289"/>
            <a:ext cx="259113" cy="256546"/>
          </a:xfrm>
          <a:prstGeom prst="ellipse">
            <a:avLst/>
          </a:prstGeom>
          <a:ln w="38100">
            <a:solidFill>
              <a:schemeClr val="accent3"/>
            </a:solidFill>
          </a:ln>
        </p:spPr>
      </p:pic>
      <p:pic>
        <p:nvPicPr>
          <p:cNvPr id="16" name="Picture 15" descr="A black silhouette of a couple of people with a child&#10;&#10;Description automatically generated">
            <a:extLst>
              <a:ext uri="{FF2B5EF4-FFF2-40B4-BE49-F238E27FC236}">
                <a16:creationId xmlns:a16="http://schemas.microsoft.com/office/drawing/2014/main" id="{3B08DCA2-B4C2-3316-CEAC-6F847F7DBC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2704" y="183254"/>
            <a:ext cx="256547" cy="256545"/>
          </a:xfrm>
          <a:prstGeom prst="ellipse">
            <a:avLst/>
          </a:prstGeom>
          <a:ln w="38100">
            <a:solidFill>
              <a:schemeClr val="accent4"/>
            </a:solidFill>
          </a:ln>
        </p:spPr>
      </p:pic>
      <p:pic>
        <p:nvPicPr>
          <p:cNvPr id="20" name="Picture 19" descr="A black binoculars in a purple circle&#10;&#10;Description automatically generated">
            <a:extLst>
              <a:ext uri="{FF2B5EF4-FFF2-40B4-BE49-F238E27FC236}">
                <a16:creationId xmlns:a16="http://schemas.microsoft.com/office/drawing/2014/main" id="{20039C16-40FF-93C7-D662-FFA7F2841E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9885" y="181557"/>
            <a:ext cx="256548" cy="256548"/>
          </a:xfrm>
          <a:prstGeom prst="ellipse">
            <a:avLst/>
          </a:prstGeom>
          <a:ln w="38100">
            <a:solidFill>
              <a:schemeClr val="accent2"/>
            </a:solidFill>
          </a:ln>
        </p:spPr>
      </p:pic>
      <p:pic>
        <p:nvPicPr>
          <p:cNvPr id="22" name="Picture 21" descr="A black tower in a purple circle&#10;&#10;Description automatically generated">
            <a:extLst>
              <a:ext uri="{FF2B5EF4-FFF2-40B4-BE49-F238E27FC236}">
                <a16:creationId xmlns:a16="http://schemas.microsoft.com/office/drawing/2014/main" id="{1D763432-4D78-03A6-4C2F-072D8D87DE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7830" y="183254"/>
            <a:ext cx="256547" cy="256547"/>
          </a:xfrm>
          <a:prstGeom prst="ellipse">
            <a:avLst/>
          </a:prstGeom>
          <a:ln w="38100">
            <a:solidFill>
              <a:schemeClr val="accent4"/>
            </a:solidFill>
          </a:ln>
        </p:spPr>
      </p:pic>
      <p:graphicFrame>
        <p:nvGraphicFramePr>
          <p:cNvPr id="26" name="Table 3">
            <a:extLst>
              <a:ext uri="{FF2B5EF4-FFF2-40B4-BE49-F238E27FC236}">
                <a16:creationId xmlns:a16="http://schemas.microsoft.com/office/drawing/2014/main" id="{D72D689A-60B2-8B9B-EC21-458394E18836}"/>
              </a:ext>
            </a:extLst>
          </p:cNvPr>
          <p:cNvGraphicFramePr>
            <a:graphicFrameLocks noGrp="1"/>
          </p:cNvGraphicFramePr>
          <p:nvPr/>
        </p:nvGraphicFramePr>
        <p:xfrm>
          <a:off x="5964352" y="772409"/>
          <a:ext cx="3872919" cy="1225896"/>
        </p:xfrm>
        <a:graphic>
          <a:graphicData uri="http://schemas.openxmlformats.org/drawingml/2006/table">
            <a:tbl>
              <a:tblPr firstRow="1" bandRow="1"/>
              <a:tblGrid>
                <a:gridCol w="151926">
                  <a:extLst>
                    <a:ext uri="{9D8B030D-6E8A-4147-A177-3AD203B41FA5}">
                      <a16:colId xmlns:a16="http://schemas.microsoft.com/office/drawing/2014/main" val="217426579"/>
                    </a:ext>
                  </a:extLst>
                </a:gridCol>
                <a:gridCol w="843026">
                  <a:extLst>
                    <a:ext uri="{9D8B030D-6E8A-4147-A177-3AD203B41FA5}">
                      <a16:colId xmlns:a16="http://schemas.microsoft.com/office/drawing/2014/main" val="1757883862"/>
                    </a:ext>
                  </a:extLst>
                </a:gridCol>
                <a:gridCol w="2877967">
                  <a:extLst>
                    <a:ext uri="{9D8B030D-6E8A-4147-A177-3AD203B41FA5}">
                      <a16:colId xmlns:a16="http://schemas.microsoft.com/office/drawing/2014/main" val="896555121"/>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US" sz="800" b="1">
                          <a:solidFill>
                            <a:schemeClr val="bg1"/>
                          </a:solidFill>
                          <a:latin typeface="ABeeZee" panose="020B0604020202020204" charset="0"/>
                        </a:rPr>
                        <a:t>diversify</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(v) to vary in order to spread the risk or expand.</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12540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single major industry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 significant portion of a country's economic activity is concentrated within a specific sector.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052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stakeholder</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 person who has an interest in something or who is affected by something.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105241">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kern="1200">
                          <a:solidFill>
                            <a:schemeClr val="bg1"/>
                          </a:solidFill>
                          <a:latin typeface="ABeeZee" panose="020B0604020202020204" charset="0"/>
                          <a:ea typeface="+mn-ea"/>
                          <a:cs typeface="+mn-cs"/>
                        </a:rPr>
                        <a:t>climate change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changes in the Earth’s long-term weather patterns, which is being sped up due to global warming.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204391"/>
                  </a:ext>
                </a:extLst>
              </a:tr>
            </a:tbl>
          </a:graphicData>
        </a:graphic>
      </p:graphicFrame>
      <p:graphicFrame>
        <p:nvGraphicFramePr>
          <p:cNvPr id="29" name="Table 3">
            <a:extLst>
              <a:ext uri="{FF2B5EF4-FFF2-40B4-BE49-F238E27FC236}">
                <a16:creationId xmlns:a16="http://schemas.microsoft.com/office/drawing/2014/main" id="{C2FC588A-9BCE-5257-4413-840ACC999E20}"/>
              </a:ext>
            </a:extLst>
          </p:cNvPr>
          <p:cNvGraphicFramePr>
            <a:graphicFrameLocks noGrp="1"/>
          </p:cNvGraphicFramePr>
          <p:nvPr/>
        </p:nvGraphicFramePr>
        <p:xfrm>
          <a:off x="5964353" y="3841242"/>
          <a:ext cx="3830816" cy="2695632"/>
        </p:xfrm>
        <a:graphic>
          <a:graphicData uri="http://schemas.openxmlformats.org/drawingml/2006/table">
            <a:tbl>
              <a:tblPr firstRow="1" bandRow="1"/>
              <a:tblGrid>
                <a:gridCol w="150274">
                  <a:extLst>
                    <a:ext uri="{9D8B030D-6E8A-4147-A177-3AD203B41FA5}">
                      <a16:colId xmlns:a16="http://schemas.microsoft.com/office/drawing/2014/main" val="217426579"/>
                    </a:ext>
                  </a:extLst>
                </a:gridCol>
                <a:gridCol w="833862">
                  <a:extLst>
                    <a:ext uri="{9D8B030D-6E8A-4147-A177-3AD203B41FA5}">
                      <a16:colId xmlns:a16="http://schemas.microsoft.com/office/drawing/2014/main" val="1757883862"/>
                    </a:ext>
                  </a:extLst>
                </a:gridCol>
                <a:gridCol w="2846680">
                  <a:extLst>
                    <a:ext uri="{9D8B030D-6E8A-4147-A177-3AD203B41FA5}">
                      <a16:colId xmlns:a16="http://schemas.microsoft.com/office/drawing/2014/main" val="896555121"/>
                    </a:ext>
                  </a:extLst>
                </a:gridCol>
              </a:tblGrid>
              <a:tr h="21116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lnSpc>
                          <a:spcPct val="130000"/>
                        </a:lnSpc>
                      </a:pPr>
                      <a:r>
                        <a:rPr lang="en-GB" sz="800" b="0">
                          <a:solidFill>
                            <a:schemeClr val="bg1"/>
                          </a:solidFill>
                          <a:latin typeface="ABeeZee" panose="020B0604020202020204" charset="0"/>
                        </a:rPr>
                        <a:t>1</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30000"/>
                        </a:lnSpc>
                      </a:pPr>
                      <a:r>
                        <a:rPr lang="en-GB" sz="800" b="1">
                          <a:solidFill>
                            <a:schemeClr val="bg1"/>
                          </a:solidFill>
                          <a:latin typeface="ABeeZee" panose="020B0604020202020204" charset="0"/>
                        </a:rPr>
                        <a:t>developed countries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nSpc>
                          <a:spcPct val="100000"/>
                        </a:lnSpc>
                      </a:pPr>
                      <a:r>
                        <a:rPr lang="en-GB" sz="800" b="0">
                          <a:solidFill>
                            <a:schemeClr val="bg1"/>
                          </a:solidFill>
                          <a:latin typeface="ABeeZee" panose="020B0604020202020204" charset="0"/>
                        </a:rPr>
                        <a:t>(n) countries with high standards of living, advanced infrastructure and strong economies.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6171503"/>
                  </a:ext>
                </a:extLst>
              </a:tr>
              <a:tr h="2456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2</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developing countries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countries with lower standards of living, less advanced infrastructure and economies that are growing but not yet strong.</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124543"/>
                  </a:ext>
                </a:extLst>
              </a:tr>
              <a:tr h="177207">
                <a:tc>
                  <a:txBody>
                    <a:bodyPr/>
                    <a:lstStyle/>
                    <a:p>
                      <a:pPr algn="ctr">
                        <a:lnSpc>
                          <a:spcPct val="130000"/>
                        </a:lnSpc>
                      </a:pPr>
                      <a:r>
                        <a:rPr lang="en-GB" sz="800">
                          <a:solidFill>
                            <a:schemeClr val="bg1"/>
                          </a:solidFill>
                          <a:latin typeface="ABeeZee" panose="020B0604020202020204" charset="0"/>
                        </a:rPr>
                        <a:t>3</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800" b="1">
                          <a:solidFill>
                            <a:schemeClr val="bg1"/>
                          </a:solidFill>
                          <a:latin typeface="ABeeZee" panose="020B0604020202020204" charset="0"/>
                        </a:rPr>
                        <a:t>borders</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 real or artificial line that separates geographic areas.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1780765"/>
                  </a:ext>
                </a:extLst>
              </a:tr>
              <a:tr h="122233">
                <a:tc>
                  <a:txBody>
                    <a:bodyPr/>
                    <a:lstStyle/>
                    <a:p>
                      <a:pPr algn="ctr">
                        <a:lnSpc>
                          <a:spcPct val="130000"/>
                        </a:lnSpc>
                      </a:pPr>
                      <a:r>
                        <a:rPr lang="en-GB" sz="800">
                          <a:solidFill>
                            <a:schemeClr val="bg1"/>
                          </a:solidFill>
                          <a:latin typeface="ABeeZee" panose="020B0604020202020204" charset="0"/>
                        </a:rPr>
                        <a:t>4</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sz="800" b="1">
                          <a:solidFill>
                            <a:schemeClr val="bg1"/>
                          </a:solidFill>
                          <a:latin typeface="ABeeZee" panose="020B0604020202020204" charset="0"/>
                        </a:rPr>
                        <a:t>corruption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misuse of power for private gain.</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068950"/>
                  </a:ext>
                </a:extLst>
              </a:tr>
              <a:tr h="122233">
                <a:tc>
                  <a:txBody>
                    <a:bodyPr/>
                    <a:lstStyle/>
                    <a:p>
                      <a:pPr algn="ctr">
                        <a:lnSpc>
                          <a:spcPct val="130000"/>
                        </a:lnSpc>
                      </a:pPr>
                      <a:r>
                        <a:rPr lang="en-GB" sz="800">
                          <a:solidFill>
                            <a:schemeClr val="bg1"/>
                          </a:solidFill>
                          <a:latin typeface="ABeeZee" panose="020B0604020202020204" charset="0"/>
                        </a:rPr>
                        <a:t>5</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800" b="1">
                          <a:solidFill>
                            <a:schemeClr val="bg1"/>
                          </a:solidFill>
                          <a:latin typeface="ABeeZee" panose="020B0604020202020204" charset="0"/>
                        </a:rPr>
                        <a:t>civil war</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war between citizens of the same country.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995749"/>
                  </a:ext>
                </a:extLst>
              </a:tr>
              <a:tr h="211160">
                <a:tc>
                  <a:txBody>
                    <a:bodyPr/>
                    <a:lstStyle/>
                    <a:p>
                      <a:pPr algn="ctr">
                        <a:lnSpc>
                          <a:spcPct val="130000"/>
                        </a:lnSpc>
                      </a:pPr>
                      <a:r>
                        <a:rPr lang="en-GB" sz="800">
                          <a:solidFill>
                            <a:schemeClr val="bg1"/>
                          </a:solidFill>
                          <a:latin typeface="ABeeZee" panose="020B0604020202020204" charset="0"/>
                        </a:rPr>
                        <a:t>6</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US" sz="800" b="1">
                          <a:solidFill>
                            <a:schemeClr val="bg1"/>
                          </a:solidFill>
                          <a:latin typeface="ABeeZee" panose="020B0604020202020204" charset="0"/>
                        </a:rPr>
                        <a:t>humanitarian crisis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an event or events that threaten the health, safety or wellbeing of a large group of people.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7413389"/>
                  </a:ext>
                </a:extLst>
              </a:tr>
              <a:tr h="2456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lnSpc>
                          <a:spcPct val="130000"/>
                        </a:lnSpc>
                      </a:pPr>
                      <a:r>
                        <a:rPr lang="en-GB" sz="800">
                          <a:solidFill>
                            <a:schemeClr val="bg1"/>
                          </a:solidFill>
                          <a:latin typeface="ABeeZee" panose="020B0604020202020204" charset="0"/>
                        </a:rPr>
                        <a:t>7</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30000"/>
                        </a:lnSpc>
                      </a:pPr>
                      <a:r>
                        <a:rPr lang="en-US" sz="800" b="1">
                          <a:solidFill>
                            <a:schemeClr val="bg1"/>
                          </a:solidFill>
                          <a:latin typeface="ABeeZee" panose="020B0604020202020204" charset="0"/>
                        </a:rPr>
                        <a:t>Sykes-Picot agreement</a:t>
                      </a:r>
                      <a:endParaRPr lang="en-GB" sz="800" b="1">
                        <a:solidFill>
                          <a:schemeClr val="bg1"/>
                        </a:solidFill>
                        <a:latin typeface="ABeeZee"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ct val="100000"/>
                        </a:lnSpc>
                      </a:pPr>
                      <a:r>
                        <a:rPr lang="en-GB" sz="800">
                          <a:solidFill>
                            <a:schemeClr val="bg1"/>
                          </a:solidFill>
                          <a:latin typeface="ABeeZee" panose="020B0604020202020204" charset="0"/>
                        </a:rPr>
                        <a:t>(n) a secret 1916 agreement between the United Kingdom and France to divide up parts of the Middle East for themselves.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452879"/>
                  </a:ext>
                </a:extLst>
              </a:tr>
              <a:tr h="177207">
                <a:tc>
                  <a:txBody>
                    <a:bodyPr/>
                    <a:lstStyle/>
                    <a:p>
                      <a:pPr algn="ctr">
                        <a:lnSpc>
                          <a:spcPct val="130000"/>
                        </a:lnSpc>
                      </a:pPr>
                      <a:r>
                        <a:rPr lang="en-GB" sz="800">
                          <a:solidFill>
                            <a:schemeClr val="bg1"/>
                          </a:solidFill>
                          <a:latin typeface="ABeeZee" panose="020B0604020202020204" charset="0"/>
                        </a:rPr>
                        <a:t>8</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30000"/>
                        </a:lnSpc>
                      </a:pPr>
                      <a:r>
                        <a:rPr lang="en-GB" sz="800" b="1" kern="1200">
                          <a:solidFill>
                            <a:schemeClr val="bg1"/>
                          </a:solidFill>
                          <a:latin typeface="ABeeZee" panose="020B0604020202020204" charset="0"/>
                          <a:ea typeface="+mn-ea"/>
                          <a:cs typeface="+mn-cs"/>
                        </a:rPr>
                        <a:t>infrastructure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nSpc>
                          <a:spcPct val="100000"/>
                        </a:lnSpc>
                      </a:pPr>
                      <a:r>
                        <a:rPr lang="en-GB" sz="800">
                          <a:solidFill>
                            <a:schemeClr val="bg1"/>
                          </a:solidFill>
                          <a:latin typeface="ABeeZee" panose="020B0604020202020204" charset="0"/>
                        </a:rPr>
                        <a:t>(n) the basic structure or features of an area or system e.g. roads, schools, hospitals and electric connectivity.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3204391"/>
                  </a:ext>
                </a:extLst>
              </a:tr>
            </a:tbl>
          </a:graphicData>
        </a:graphic>
      </p:graphicFrame>
      <p:cxnSp>
        <p:nvCxnSpPr>
          <p:cNvPr id="33" name="Straight Arrow Connector 32">
            <a:extLst>
              <a:ext uri="{FF2B5EF4-FFF2-40B4-BE49-F238E27FC236}">
                <a16:creationId xmlns:a16="http://schemas.microsoft.com/office/drawing/2014/main" id="{850A6119-F806-EC46-8B33-A56D9F32264B}"/>
              </a:ext>
            </a:extLst>
          </p:cNvPr>
          <p:cNvCxnSpPr>
            <a:cxnSpLocks/>
          </p:cNvCxnSpPr>
          <p:nvPr/>
        </p:nvCxnSpPr>
        <p:spPr>
          <a:xfrm flipV="1">
            <a:off x="6434265" y="1998305"/>
            <a:ext cx="0" cy="2625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729C17D-BD24-18AE-33B9-D19BDCFD7695}"/>
              </a:ext>
            </a:extLst>
          </p:cNvPr>
          <p:cNvCxnSpPr>
            <a:cxnSpLocks/>
          </p:cNvCxnSpPr>
          <p:nvPr/>
        </p:nvCxnSpPr>
        <p:spPr>
          <a:xfrm>
            <a:off x="9583873" y="3350636"/>
            <a:ext cx="0" cy="2625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27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AD22F-7C72-FDB6-02A1-E67891ED2ACB}"/>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B7B0F3D2-5111-B9BF-5DAB-C7A599E6DF7D}"/>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C1</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558E750F-399A-AFF4-1DED-EF1638D944F6}"/>
              </a:ext>
            </a:extLst>
          </p:cNvPr>
          <p:cNvGraphicFramePr>
            <a:graphicFrameLocks noGrp="1"/>
          </p:cNvGraphicFramePr>
          <p:nvPr>
            <p:extLst>
              <p:ext uri="{D42A27DB-BD31-4B8C-83A1-F6EECF244321}">
                <p14:modId xmlns:p14="http://schemas.microsoft.com/office/powerpoint/2010/main" val="1728710437"/>
              </p:ext>
            </p:extLst>
          </p:nvPr>
        </p:nvGraphicFramePr>
        <p:xfrm>
          <a:off x="208114" y="882290"/>
          <a:ext cx="9389110" cy="5109670"/>
        </p:xfrm>
        <a:graphic>
          <a:graphicData uri="http://schemas.openxmlformats.org/drawingml/2006/table">
            <a:tbl>
              <a:tblPr>
                <a:tableStyleId>{5C22544A-7EE6-4342-B048-85BDC9FD1C3A}</a:tableStyleId>
              </a:tblPr>
              <a:tblGrid>
                <a:gridCol w="5915338">
                  <a:extLst>
                    <a:ext uri="{9D8B030D-6E8A-4147-A177-3AD203B41FA5}">
                      <a16:colId xmlns:a16="http://schemas.microsoft.com/office/drawing/2014/main" val="1420931062"/>
                    </a:ext>
                  </a:extLst>
                </a:gridCol>
                <a:gridCol w="3473772">
                  <a:extLst>
                    <a:ext uri="{9D8B030D-6E8A-4147-A177-3AD203B41FA5}">
                      <a16:colId xmlns:a16="http://schemas.microsoft.com/office/drawing/2014/main" val="2027424462"/>
                    </a:ext>
                  </a:extLst>
                </a:gridCol>
              </a:tblGrid>
              <a:tr h="374271">
                <a:tc>
                  <a:txBody>
                    <a:bodyPr/>
                    <a:lstStyle/>
                    <a:p>
                      <a:pPr algn="ctr" fontAlgn="ctr"/>
                      <a:r>
                        <a:rPr lang="en-GB" sz="1600" b="1" i="0" u="none" strike="noStrike" dirty="0">
                          <a:solidFill>
                            <a:schemeClr val="bg1"/>
                          </a:solidFill>
                          <a:effectLst/>
                          <a:latin typeface="Aptos"/>
                        </a:rPr>
                        <a:t>Question</a:t>
                      </a:r>
                    </a:p>
                  </a:txBody>
                  <a:tcPr marL="6350" marR="6350" marT="6350" marB="0" anchor="ctr">
                    <a:solidFill>
                      <a:srgbClr val="CAC4E2"/>
                    </a:solidFill>
                  </a:tcPr>
                </a:tc>
                <a:tc>
                  <a:txBody>
                    <a:bodyPr/>
                    <a:lstStyle/>
                    <a:p>
                      <a:pPr algn="ctr" fontAlgn="ctr"/>
                      <a:r>
                        <a:rPr lang="en-GB" sz="1600" b="1" i="0" u="none" strike="noStrike" dirty="0">
                          <a:solidFill>
                            <a:schemeClr val="bg1"/>
                          </a:solidFill>
                          <a:effectLst/>
                          <a:latin typeface="Aptos"/>
                        </a:rPr>
                        <a:t>Correct answer</a:t>
                      </a:r>
                    </a:p>
                  </a:txBody>
                  <a:tcPr marL="6350" marR="6350" marT="6350" marB="0" anchor="ctr">
                    <a:solidFill>
                      <a:srgbClr val="CAC4E2"/>
                    </a:solidFill>
                  </a:tcPr>
                </a:tc>
                <a:extLst>
                  <a:ext uri="{0D108BD9-81ED-4DB2-BD59-A6C34878D82A}">
                    <a16:rowId xmlns:a16="http://schemas.microsoft.com/office/drawing/2014/main" val="1284984386"/>
                  </a:ext>
                </a:extLst>
              </a:tr>
              <a:tr h="492726">
                <a:tc>
                  <a:txBody>
                    <a:bodyPr/>
                    <a:lstStyle/>
                    <a:p>
                      <a:pPr algn="l" fontAlgn="ctr"/>
                      <a:r>
                        <a:rPr lang="en-GB" sz="1400" u="none" strike="noStrike" dirty="0">
                          <a:solidFill>
                            <a:schemeClr val="bg1"/>
                          </a:solidFill>
                          <a:effectLst/>
                        </a:rPr>
                        <a:t>1. Why are sea levels rising?</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melting ice caps</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648864664"/>
                  </a:ext>
                </a:extLst>
              </a:tr>
              <a:tr h="469127">
                <a:tc>
                  <a:txBody>
                    <a:bodyPr/>
                    <a:lstStyle/>
                    <a:p>
                      <a:pPr algn="l" fontAlgn="ctr"/>
                      <a:r>
                        <a:rPr lang="en-GB" sz="1400" u="none" strike="noStrike" dirty="0">
                          <a:solidFill>
                            <a:schemeClr val="bg1"/>
                          </a:solidFill>
                          <a:effectLst/>
                        </a:rPr>
                        <a:t>2. Why do melting ice caps lead to sea level rise? </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 meltwater flows into oceans</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582880"/>
                  </a:ext>
                </a:extLst>
              </a:tr>
              <a:tr h="413468">
                <a:tc>
                  <a:txBody>
                    <a:bodyPr/>
                    <a:lstStyle/>
                    <a:p>
                      <a:pPr algn="l" fontAlgn="ctr"/>
                      <a:r>
                        <a:rPr lang="en-GB" sz="1400" u="none" strike="noStrike" dirty="0">
                          <a:solidFill>
                            <a:schemeClr val="bg1"/>
                          </a:solidFill>
                          <a:effectLst/>
                        </a:rPr>
                        <a:t>3. What lines do climate zones roughly follow?</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latitude</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271581267"/>
                  </a:ext>
                </a:extLst>
              </a:tr>
              <a:tr h="500932">
                <a:tc>
                  <a:txBody>
                    <a:bodyPr/>
                    <a:lstStyle/>
                    <a:p>
                      <a:pPr algn="l" fontAlgn="ctr"/>
                      <a:r>
                        <a:rPr lang="en-GB" sz="1400" u="none" strike="noStrike" dirty="0">
                          <a:solidFill>
                            <a:schemeClr val="bg1"/>
                          </a:solidFill>
                          <a:effectLst/>
                        </a:rPr>
                        <a:t>4. What system is used to identify climate zones globally?</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Köppen climate system</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543428876"/>
                  </a:ext>
                </a:extLst>
              </a:tr>
              <a:tr h="795325">
                <a:tc>
                  <a:txBody>
                    <a:bodyPr/>
                    <a:lstStyle/>
                    <a:p>
                      <a:pPr algn="l" fontAlgn="ctr"/>
                      <a:r>
                        <a:rPr lang="en-GB" sz="1400" u="none" strike="noStrike" dirty="0">
                          <a:solidFill>
                            <a:schemeClr val="bg1"/>
                          </a:solidFill>
                          <a:effectLst/>
                        </a:rPr>
                        <a:t>5. What is the difference between climate zones and biomes?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Climate zones have the same climate.</a:t>
                      </a:r>
                    </a:p>
                    <a:p>
                      <a:pPr algn="ctr" fontAlgn="ctr"/>
                      <a:r>
                        <a:rPr lang="en-GB" sz="1400" u="none" strike="noStrike" dirty="0">
                          <a:solidFill>
                            <a:schemeClr val="bg1"/>
                          </a:solidFill>
                          <a:effectLst/>
                        </a:rPr>
                        <a:t>Biomes include climate and all the living and non-living things in the area.</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553162726"/>
                  </a:ext>
                </a:extLst>
              </a:tr>
              <a:tr h="327487">
                <a:tc>
                  <a:txBody>
                    <a:bodyPr/>
                    <a:lstStyle/>
                    <a:p>
                      <a:pPr algn="l" fontAlgn="ctr"/>
                      <a:r>
                        <a:rPr lang="en-GB" sz="1400" u="none" strike="noStrike" dirty="0">
                          <a:solidFill>
                            <a:schemeClr val="bg1"/>
                          </a:solidFill>
                          <a:effectLst/>
                        </a:rPr>
                        <a:t>6. What is the name of the collection of gases around the Earth?</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the atmosphere</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800685102"/>
                  </a:ext>
                </a:extLst>
              </a:tr>
              <a:tr h="359567">
                <a:tc>
                  <a:txBody>
                    <a:bodyPr/>
                    <a:lstStyle/>
                    <a:p>
                      <a:pPr algn="l" fontAlgn="ctr"/>
                      <a:r>
                        <a:rPr lang="en-GB" sz="1400" u="none" strike="noStrike" dirty="0">
                          <a:solidFill>
                            <a:schemeClr val="bg1"/>
                          </a:solidFill>
                          <a:effectLst/>
                        </a:rPr>
                        <a:t>7. What are greenhouse gases?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gases, such as carbon dioxide, that trap heat within the atmosphere</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56419151"/>
                  </a:ext>
                </a:extLst>
              </a:tr>
              <a:tr h="648290">
                <a:tc>
                  <a:txBody>
                    <a:bodyPr/>
                    <a:lstStyle/>
                    <a:p>
                      <a:pPr algn="l" fontAlgn="ctr"/>
                      <a:r>
                        <a:rPr lang="en-GB" sz="1400" u="none" strike="noStrike">
                          <a:solidFill>
                            <a:schemeClr val="bg1"/>
                          </a:solidFill>
                          <a:effectLst/>
                        </a:rPr>
                        <a:t>8. What is the difference between the greenhouse effect and the enhanced greenhouse effect?</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The greenhouse effect is natural, while the enhanced greenhouse effect is caused by an unnatural increase in greenhouse gases.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0243487"/>
                  </a:ext>
                </a:extLst>
              </a:tr>
              <a:tr h="327487">
                <a:tc>
                  <a:txBody>
                    <a:bodyPr/>
                    <a:lstStyle/>
                    <a:p>
                      <a:pPr algn="l" fontAlgn="ctr"/>
                      <a:r>
                        <a:rPr lang="en-GB" sz="1400" u="none" strike="noStrike">
                          <a:solidFill>
                            <a:schemeClr val="bg1"/>
                          </a:solidFill>
                          <a:effectLst/>
                        </a:rPr>
                        <a:t>9. Why does the enhanced greenhouse effect occur?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more greenhouse gases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49478895"/>
                  </a:ext>
                </a:extLst>
              </a:tr>
              <a:tr h="327487">
                <a:tc>
                  <a:txBody>
                    <a:bodyPr/>
                    <a:lstStyle/>
                    <a:p>
                      <a:pPr algn="l" fontAlgn="ctr"/>
                      <a:r>
                        <a:rPr lang="en-GB" sz="1400" u="none" strike="noStrike">
                          <a:solidFill>
                            <a:schemeClr val="bg1"/>
                          </a:solidFill>
                          <a:effectLst/>
                        </a:rPr>
                        <a:t>10. Which of these is a naturally occurring greenhouse gas in the atmosphere?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dirty="0">
                          <a:solidFill>
                            <a:schemeClr val="bg1"/>
                          </a:solidFill>
                          <a:effectLst/>
                        </a:rPr>
                        <a:t>carbon dioxide</a:t>
                      </a:r>
                      <a:endParaRPr lang="en-GB" sz="1400" b="0" i="0" u="none" strike="noStrike" dirty="0">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762438496"/>
                  </a:ext>
                </a:extLst>
              </a:tr>
            </a:tbl>
          </a:graphicData>
        </a:graphic>
      </p:graphicFrame>
    </p:spTree>
    <p:extLst>
      <p:ext uri="{BB962C8B-B14F-4D97-AF65-F5344CB8AC3E}">
        <p14:creationId xmlns:p14="http://schemas.microsoft.com/office/powerpoint/2010/main" val="236385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D165E-741F-5206-FFCD-B4A09B9E58C5}"/>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646D622C-04C7-D2B3-FBB6-882736E72330}"/>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C2</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8BE8A3D0-ABF6-326A-0E3E-68CE0851183B}"/>
              </a:ext>
            </a:extLst>
          </p:cNvPr>
          <p:cNvGraphicFramePr>
            <a:graphicFrameLocks noGrp="1"/>
          </p:cNvGraphicFramePr>
          <p:nvPr>
            <p:extLst>
              <p:ext uri="{D42A27DB-BD31-4B8C-83A1-F6EECF244321}">
                <p14:modId xmlns:p14="http://schemas.microsoft.com/office/powerpoint/2010/main" val="2534815013"/>
              </p:ext>
            </p:extLst>
          </p:nvPr>
        </p:nvGraphicFramePr>
        <p:xfrm>
          <a:off x="212833" y="895322"/>
          <a:ext cx="9281023" cy="4816898"/>
        </p:xfrm>
        <a:graphic>
          <a:graphicData uri="http://schemas.openxmlformats.org/drawingml/2006/table">
            <a:tbl>
              <a:tblPr>
                <a:tableStyleId>{5C22544A-7EE6-4342-B048-85BDC9FD1C3A}</a:tableStyleId>
              </a:tblPr>
              <a:tblGrid>
                <a:gridCol w="5847240">
                  <a:extLst>
                    <a:ext uri="{9D8B030D-6E8A-4147-A177-3AD203B41FA5}">
                      <a16:colId xmlns:a16="http://schemas.microsoft.com/office/drawing/2014/main" val="2956295923"/>
                    </a:ext>
                  </a:extLst>
                </a:gridCol>
                <a:gridCol w="3433783">
                  <a:extLst>
                    <a:ext uri="{9D8B030D-6E8A-4147-A177-3AD203B41FA5}">
                      <a16:colId xmlns:a16="http://schemas.microsoft.com/office/drawing/2014/main" val="948763237"/>
                    </a:ext>
                  </a:extLst>
                </a:gridCol>
              </a:tblGrid>
              <a:tr h="282405">
                <a:tc>
                  <a:txBody>
                    <a:bodyPr/>
                    <a:lstStyle/>
                    <a:p>
                      <a:pPr algn="ctr" fontAlgn="ctr"/>
                      <a:r>
                        <a:rPr lang="en-GB" sz="1600" b="1" i="0" u="none" strike="noStrike">
                          <a:solidFill>
                            <a:schemeClr val="bg1"/>
                          </a:solidFill>
                          <a:effectLst/>
                          <a:latin typeface="Aptos" panose="020B0004020202020204" pitchFamily="34" charset="0"/>
                        </a:rPr>
                        <a:t>Question </a:t>
                      </a:r>
                    </a:p>
                  </a:txBody>
                  <a:tcPr marL="5763" marR="5763" marT="5763" marB="0" anchor="ctr">
                    <a:solidFill>
                      <a:srgbClr val="CAC4E2"/>
                    </a:solidFill>
                  </a:tcPr>
                </a:tc>
                <a:tc>
                  <a:txBody>
                    <a:bodyPr/>
                    <a:lstStyle/>
                    <a:p>
                      <a:pPr algn="ctr" fontAlgn="ctr"/>
                      <a:r>
                        <a:rPr lang="en-GB" sz="1600" b="1" i="0" u="none" strike="noStrike">
                          <a:solidFill>
                            <a:schemeClr val="bg1"/>
                          </a:solidFill>
                          <a:effectLst/>
                          <a:latin typeface="Aptos" panose="020B0004020202020204" pitchFamily="34" charset="0"/>
                        </a:rPr>
                        <a:t>Correct Answer</a:t>
                      </a:r>
                    </a:p>
                  </a:txBody>
                  <a:tcPr marL="5763" marR="5763" marT="5763" marB="0" anchor="ctr">
                    <a:solidFill>
                      <a:srgbClr val="CAC4E2"/>
                    </a:solidFill>
                  </a:tcPr>
                </a:tc>
                <a:extLst>
                  <a:ext uri="{0D108BD9-81ED-4DB2-BD59-A6C34878D82A}">
                    <a16:rowId xmlns:a16="http://schemas.microsoft.com/office/drawing/2014/main" val="3113905510"/>
                  </a:ext>
                </a:extLst>
              </a:tr>
              <a:tr h="444339">
                <a:tc>
                  <a:txBody>
                    <a:bodyPr/>
                    <a:lstStyle/>
                    <a:p>
                      <a:pPr algn="l" fontAlgn="ctr"/>
                      <a:r>
                        <a:rPr lang="en-GB" sz="1400" u="none" strike="noStrike">
                          <a:solidFill>
                            <a:schemeClr val="bg1"/>
                          </a:solidFill>
                          <a:effectLst/>
                        </a:rPr>
                        <a:t>1. Is the greenhouse effect caused by humans?</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dirty="0">
                          <a:solidFill>
                            <a:schemeClr val="bg1"/>
                          </a:solidFill>
                          <a:effectLst/>
                        </a:rPr>
                        <a:t>No -  its natural</a:t>
                      </a:r>
                      <a:endParaRPr lang="en-GB" sz="1400" b="0" i="0" u="none" strike="noStrike" dirty="0">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2390837982"/>
                  </a:ext>
                </a:extLst>
              </a:tr>
              <a:tr h="405517">
                <a:tc>
                  <a:txBody>
                    <a:bodyPr/>
                    <a:lstStyle/>
                    <a:p>
                      <a:pPr algn="l" fontAlgn="ctr"/>
                      <a:r>
                        <a:rPr lang="en-GB" sz="1400" u="none" strike="noStrike">
                          <a:solidFill>
                            <a:schemeClr val="bg1"/>
                          </a:solidFill>
                          <a:effectLst/>
                        </a:rPr>
                        <a:t>2. Why do greenhouse gases increase global warming? </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They trap thermal energy in the atmosphere.</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275609229"/>
                  </a:ext>
                </a:extLst>
              </a:tr>
              <a:tr h="282405">
                <a:tc>
                  <a:txBody>
                    <a:bodyPr/>
                    <a:lstStyle/>
                    <a:p>
                      <a:pPr algn="l" fontAlgn="ctr"/>
                      <a:r>
                        <a:rPr lang="en-GB" sz="1400" u="none" strike="noStrike">
                          <a:solidFill>
                            <a:schemeClr val="bg1"/>
                          </a:solidFill>
                          <a:effectLst/>
                        </a:rPr>
                        <a:t>3. Which human activities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burning fossil fuels, transport, deforestation, waste disposal, agriculture</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3181004684"/>
                  </a:ext>
                </a:extLst>
              </a:tr>
              <a:tr h="420725">
                <a:tc>
                  <a:txBody>
                    <a:bodyPr/>
                    <a:lstStyle/>
                    <a:p>
                      <a:pPr algn="l" fontAlgn="ctr"/>
                      <a:r>
                        <a:rPr lang="en-GB" sz="1400" u="none" strike="noStrike">
                          <a:solidFill>
                            <a:schemeClr val="bg1"/>
                          </a:solidFill>
                          <a:effectLst/>
                        </a:rPr>
                        <a:t>4. How does electricity generation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Carbon dioxide is released when coal, oil and gas are burnt.</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1324961297"/>
                  </a:ext>
                </a:extLst>
              </a:tr>
              <a:tr h="420725">
                <a:tc>
                  <a:txBody>
                    <a:bodyPr/>
                    <a:lstStyle/>
                    <a:p>
                      <a:pPr algn="l" fontAlgn="ctr"/>
                      <a:r>
                        <a:rPr lang="en-GB" sz="1400" u="none" strike="noStrike">
                          <a:solidFill>
                            <a:schemeClr val="bg1"/>
                          </a:solidFill>
                          <a:effectLst/>
                        </a:rPr>
                        <a:t>5. How does transport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Carbon dioxide is released when petrol and diesel are burnt.</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3665892200"/>
                  </a:ext>
                </a:extLst>
              </a:tr>
              <a:tr h="404130">
                <a:tc>
                  <a:txBody>
                    <a:bodyPr/>
                    <a:lstStyle/>
                    <a:p>
                      <a:pPr algn="l" fontAlgn="ctr"/>
                      <a:r>
                        <a:rPr lang="en-GB" sz="1400" u="none" strike="noStrike">
                          <a:solidFill>
                            <a:schemeClr val="bg1"/>
                          </a:solidFill>
                          <a:effectLst/>
                        </a:rPr>
                        <a:t>6. What is deforestation?</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cutting down trees</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1532927155"/>
                  </a:ext>
                </a:extLst>
              </a:tr>
              <a:tr h="420725">
                <a:tc>
                  <a:txBody>
                    <a:bodyPr/>
                    <a:lstStyle/>
                    <a:p>
                      <a:pPr algn="l" fontAlgn="ctr"/>
                      <a:r>
                        <a:rPr lang="en-GB" sz="1400" u="none" strike="noStrike">
                          <a:solidFill>
                            <a:schemeClr val="bg1"/>
                          </a:solidFill>
                          <a:effectLst/>
                        </a:rPr>
                        <a:t>7. How does deforestation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Less carbon dioxide is absorbed from the atmosphere.</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2326298843"/>
                  </a:ext>
                </a:extLst>
              </a:tr>
              <a:tr h="420725">
                <a:tc>
                  <a:txBody>
                    <a:bodyPr/>
                    <a:lstStyle/>
                    <a:p>
                      <a:pPr algn="l" fontAlgn="ctr"/>
                      <a:r>
                        <a:rPr lang="en-GB" sz="1400" u="none" strike="noStrike">
                          <a:solidFill>
                            <a:schemeClr val="bg1"/>
                          </a:solidFill>
                          <a:effectLst/>
                        </a:rPr>
                        <a:t>8. How does waste disposal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Burnt or rotting waste releases greenhouse gases. </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78607413"/>
                  </a:ext>
                </a:extLst>
              </a:tr>
              <a:tr h="559046">
                <a:tc>
                  <a:txBody>
                    <a:bodyPr/>
                    <a:lstStyle/>
                    <a:p>
                      <a:pPr algn="l" fontAlgn="ctr"/>
                      <a:r>
                        <a:rPr lang="en-GB" sz="1400" u="none" strike="noStrike">
                          <a:solidFill>
                            <a:schemeClr val="bg1"/>
                          </a:solidFill>
                          <a:effectLst/>
                        </a:rPr>
                        <a:t>9. How does agriculture contribute to the enhanced greenhouse effect?</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u="none" strike="noStrike">
                          <a:solidFill>
                            <a:schemeClr val="bg1"/>
                          </a:solidFill>
                          <a:effectLst/>
                        </a:rPr>
                        <a:t>Animals like cows release greenhouse gases.</a:t>
                      </a:r>
                      <a:endParaRPr lang="en-GB" sz="1400" b="0" i="0" u="none" strike="noStrike">
                        <a:solidFill>
                          <a:schemeClr val="bg1"/>
                        </a:solidFill>
                        <a:effectLst/>
                        <a:latin typeface="Aptos" panose="020B0004020202020204" pitchFamily="34" charset="0"/>
                      </a:endParaRPr>
                    </a:p>
                  </a:txBody>
                  <a:tcPr marL="5763" marR="5763" marT="5763" marB="0" anchor="ctr"/>
                </a:tc>
                <a:extLst>
                  <a:ext uri="{0D108BD9-81ED-4DB2-BD59-A6C34878D82A}">
                    <a16:rowId xmlns:a16="http://schemas.microsoft.com/office/drawing/2014/main" val="572008360"/>
                  </a:ext>
                </a:extLst>
              </a:tr>
              <a:tr h="559046">
                <a:tc>
                  <a:txBody>
                    <a:bodyPr/>
                    <a:lstStyle/>
                    <a:p>
                      <a:pPr algn="l" fontAlgn="ctr"/>
                      <a:r>
                        <a:rPr lang="en-GB" sz="1400" u="none" strike="noStrike">
                          <a:solidFill>
                            <a:schemeClr val="bg1"/>
                          </a:solidFill>
                          <a:effectLst/>
                        </a:rPr>
                        <a:t>10. How does planting trees reduce the enhanced greenhouse effect? </a:t>
                      </a:r>
                      <a:endParaRPr lang="en-GB" sz="1400" b="0" i="0" u="none" strike="noStrike">
                        <a:solidFill>
                          <a:schemeClr val="bg1"/>
                        </a:solidFill>
                        <a:effectLst/>
                        <a:latin typeface="Aptos" panose="020B0004020202020204" pitchFamily="34" charset="0"/>
                      </a:endParaRPr>
                    </a:p>
                  </a:txBody>
                  <a:tcPr marL="5763" marR="5763" marT="5763" marB="0" anchor="ctr"/>
                </a:tc>
                <a:tc>
                  <a:txBody>
                    <a:bodyPr/>
                    <a:lstStyle/>
                    <a:p>
                      <a:pPr algn="ctr" fontAlgn="ctr"/>
                      <a:r>
                        <a:rPr lang="en-GB" sz="1400" b="0" i="0" u="none" strike="noStrike" dirty="0">
                          <a:solidFill>
                            <a:schemeClr val="bg1"/>
                          </a:solidFill>
                          <a:effectLst/>
                          <a:latin typeface="Aptos" panose="020B0004020202020204" pitchFamily="34" charset="0"/>
                        </a:rPr>
                        <a:t>more trees absorbing CO2</a:t>
                      </a:r>
                    </a:p>
                  </a:txBody>
                  <a:tcPr marL="5763" marR="5763" marT="5763" marB="0" anchor="ctr"/>
                </a:tc>
                <a:extLst>
                  <a:ext uri="{0D108BD9-81ED-4DB2-BD59-A6C34878D82A}">
                    <a16:rowId xmlns:a16="http://schemas.microsoft.com/office/drawing/2014/main" val="3467840273"/>
                  </a:ext>
                </a:extLst>
              </a:tr>
            </a:tbl>
          </a:graphicData>
        </a:graphic>
      </p:graphicFrame>
    </p:spTree>
    <p:extLst>
      <p:ext uri="{BB962C8B-B14F-4D97-AF65-F5344CB8AC3E}">
        <p14:creationId xmlns:p14="http://schemas.microsoft.com/office/powerpoint/2010/main" val="167941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BAB7F-37F2-B3AB-86A2-73CB78EB41DA}"/>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B8410FE2-FE9E-97B4-C664-C04730F066A6}"/>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D1</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0C999A3-BFFE-52A7-4BB2-F6E805C9D245}"/>
              </a:ext>
            </a:extLst>
          </p:cNvPr>
          <p:cNvGraphicFramePr>
            <a:graphicFrameLocks noGrp="1"/>
          </p:cNvGraphicFramePr>
          <p:nvPr>
            <p:extLst>
              <p:ext uri="{D42A27DB-BD31-4B8C-83A1-F6EECF244321}">
                <p14:modId xmlns:p14="http://schemas.microsoft.com/office/powerpoint/2010/main" val="345348903"/>
              </p:ext>
            </p:extLst>
          </p:nvPr>
        </p:nvGraphicFramePr>
        <p:xfrm>
          <a:off x="278323" y="920419"/>
          <a:ext cx="9238035" cy="5172599"/>
        </p:xfrm>
        <a:graphic>
          <a:graphicData uri="http://schemas.openxmlformats.org/drawingml/2006/table">
            <a:tbl>
              <a:tblPr>
                <a:tableStyleId>{5C22544A-7EE6-4342-B048-85BDC9FD1C3A}</a:tableStyleId>
              </a:tblPr>
              <a:tblGrid>
                <a:gridCol w="5820157">
                  <a:extLst>
                    <a:ext uri="{9D8B030D-6E8A-4147-A177-3AD203B41FA5}">
                      <a16:colId xmlns:a16="http://schemas.microsoft.com/office/drawing/2014/main" val="527204731"/>
                    </a:ext>
                  </a:extLst>
                </a:gridCol>
                <a:gridCol w="3417878">
                  <a:extLst>
                    <a:ext uri="{9D8B030D-6E8A-4147-A177-3AD203B41FA5}">
                      <a16:colId xmlns:a16="http://schemas.microsoft.com/office/drawing/2014/main" val="3705614560"/>
                    </a:ext>
                  </a:extLst>
                </a:gridCol>
              </a:tblGrid>
              <a:tr h="488950">
                <a:tc>
                  <a:txBody>
                    <a:bodyPr/>
                    <a:lstStyle/>
                    <a:p>
                      <a:pPr algn="ctr" fontAlgn="ctr"/>
                      <a:r>
                        <a:rPr lang="en-GB" sz="1400" b="1" i="0" u="none" strike="noStrike">
                          <a:solidFill>
                            <a:schemeClr val="bg1"/>
                          </a:solidFill>
                          <a:effectLst/>
                          <a:latin typeface="Aptos" panose="020B0004020202020204" pitchFamily="34" charset="0"/>
                        </a:rPr>
                        <a:t>Question</a:t>
                      </a:r>
                    </a:p>
                  </a:txBody>
                  <a:tcPr marL="6350" marR="6350" marT="6350" marB="0" anchor="ctr">
                    <a:solidFill>
                      <a:srgbClr val="CAC4E2"/>
                    </a:solidFill>
                  </a:tcPr>
                </a:tc>
                <a:tc>
                  <a:txBody>
                    <a:bodyPr/>
                    <a:lstStyle/>
                    <a:p>
                      <a:pPr algn="ctr" fontAlgn="ctr"/>
                      <a:r>
                        <a:rPr lang="en-GB" sz="1400" b="1" i="0" u="none" strike="noStrike">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2651843247"/>
                  </a:ext>
                </a:extLst>
              </a:tr>
              <a:tr h="634116">
                <a:tc>
                  <a:txBody>
                    <a:bodyPr/>
                    <a:lstStyle/>
                    <a:p>
                      <a:pPr algn="l" fontAlgn="ctr"/>
                      <a:r>
                        <a:rPr lang="en-GB" sz="1400" u="none" strike="noStrike">
                          <a:solidFill>
                            <a:schemeClr val="bg1"/>
                          </a:solidFill>
                          <a:effectLst/>
                        </a:rPr>
                        <a:t>1. Which term describes countries with lower standards of living, less advanced infrastructure and economies that are growing but not yet strong?</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developing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77355638"/>
                  </a:ext>
                </a:extLst>
              </a:tr>
              <a:tr h="528375">
                <a:tc>
                  <a:txBody>
                    <a:bodyPr/>
                    <a:lstStyle/>
                    <a:p>
                      <a:pPr algn="l" fontAlgn="ctr"/>
                      <a:r>
                        <a:rPr lang="en-GB" sz="1400" u="none" strike="noStrike">
                          <a:solidFill>
                            <a:schemeClr val="bg1"/>
                          </a:solidFill>
                          <a:effectLst/>
                        </a:rPr>
                        <a:t>2. Which term describes countries transitioning between developing and developed, showing rapid improvements in infrastructure?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emerging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289613317"/>
                  </a:ext>
                </a:extLst>
              </a:tr>
              <a:tr h="354717">
                <a:tc>
                  <a:txBody>
                    <a:bodyPr/>
                    <a:lstStyle/>
                    <a:p>
                      <a:pPr algn="l" fontAlgn="ctr"/>
                      <a:r>
                        <a:rPr lang="en-GB" sz="1400" u="none" strike="noStrike">
                          <a:solidFill>
                            <a:schemeClr val="bg1"/>
                          </a:solidFill>
                          <a:effectLst/>
                        </a:rPr>
                        <a:t>3. The standard of living is often lower in…………countries than in emerging countries.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developing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365998498"/>
                  </a:ext>
                </a:extLst>
              </a:tr>
              <a:tr h="465428">
                <a:tc>
                  <a:txBody>
                    <a:bodyPr/>
                    <a:lstStyle/>
                    <a:p>
                      <a:pPr algn="l" fontAlgn="ctr"/>
                      <a:r>
                        <a:rPr lang="en-GB" sz="1400" u="none" strike="noStrike">
                          <a:solidFill>
                            <a:schemeClr val="bg1"/>
                          </a:solidFill>
                          <a:effectLst/>
                        </a:rPr>
                        <a:t>4. Which term describes countries with high standards of living, advanced infrastructure and strong economies?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developed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782838408"/>
                  </a:ext>
                </a:extLst>
              </a:tr>
              <a:tr h="409879">
                <a:tc>
                  <a:txBody>
                    <a:bodyPr/>
                    <a:lstStyle/>
                    <a:p>
                      <a:pPr algn="l" fontAlgn="ctr"/>
                      <a:r>
                        <a:rPr lang="en-GB" sz="1400" u="none" strike="noStrike">
                          <a:solidFill>
                            <a:schemeClr val="bg1"/>
                          </a:solidFill>
                          <a:effectLst/>
                        </a:rPr>
                        <a:t>5. The quality of healthcare is an example of which type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social</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163498054"/>
                  </a:ext>
                </a:extLst>
              </a:tr>
              <a:tr h="437321">
                <a:tc>
                  <a:txBody>
                    <a:bodyPr/>
                    <a:lstStyle/>
                    <a:p>
                      <a:pPr algn="l" fontAlgn="ctr"/>
                      <a:r>
                        <a:rPr lang="en-GB" sz="1400" u="none" strike="noStrike">
                          <a:solidFill>
                            <a:schemeClr val="bg1"/>
                          </a:solidFill>
                          <a:effectLst/>
                        </a:rPr>
                        <a:t>6. The quality of education is an example of which type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social</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172127401"/>
                  </a:ext>
                </a:extLst>
              </a:tr>
              <a:tr h="330200">
                <a:tc>
                  <a:txBody>
                    <a:bodyPr/>
                    <a:lstStyle/>
                    <a:p>
                      <a:pPr algn="l" fontAlgn="ctr"/>
                      <a:r>
                        <a:rPr lang="en-GB" sz="1400" u="none" strike="noStrike">
                          <a:solidFill>
                            <a:schemeClr val="bg1"/>
                          </a:solidFill>
                          <a:effectLst/>
                        </a:rPr>
                        <a:t>7. The quality of public transport is an example of which type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783841706"/>
                  </a:ext>
                </a:extLst>
              </a:tr>
              <a:tr h="476250">
                <a:tc>
                  <a:txBody>
                    <a:bodyPr/>
                    <a:lstStyle/>
                    <a:p>
                      <a:pPr algn="l" fontAlgn="ctr"/>
                      <a:r>
                        <a:rPr lang="en-GB" sz="1400" u="none" strike="noStrike">
                          <a:solidFill>
                            <a:schemeClr val="bg1"/>
                          </a:solidFill>
                          <a:effectLst/>
                        </a:rPr>
                        <a:t>8. Income per person is an example of which type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195810967"/>
                  </a:ext>
                </a:extLst>
              </a:tr>
              <a:tr h="349250">
                <a:tc>
                  <a:txBody>
                    <a:bodyPr/>
                    <a:lstStyle/>
                    <a:p>
                      <a:pPr algn="l" fontAlgn="ctr"/>
                      <a:r>
                        <a:rPr lang="en-GB" sz="1400" u="none" strike="noStrike">
                          <a:solidFill>
                            <a:schemeClr val="bg1"/>
                          </a:solidFill>
                          <a:effectLst/>
                        </a:rPr>
                        <a:t>9. The quality of infrastructure is an example of which type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769875437"/>
                  </a:ext>
                </a:extLst>
              </a:tr>
              <a:tr h="330200">
                <a:tc>
                  <a:txBody>
                    <a:bodyPr/>
                    <a:lstStyle/>
                    <a:p>
                      <a:pPr algn="l" fontAlgn="ctr"/>
                      <a:r>
                        <a:rPr lang="en-GB" sz="1400" u="none" strike="noStrike">
                          <a:solidFill>
                            <a:schemeClr val="bg1"/>
                          </a:solidFill>
                          <a:effectLst/>
                        </a:rPr>
                        <a:t>10. Access to goods from other countries is an example of which types of development factor?</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political and 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00304459"/>
                  </a:ext>
                </a:extLst>
              </a:tr>
            </a:tbl>
          </a:graphicData>
        </a:graphic>
      </p:graphicFrame>
    </p:spTree>
    <p:extLst>
      <p:ext uri="{BB962C8B-B14F-4D97-AF65-F5344CB8AC3E}">
        <p14:creationId xmlns:p14="http://schemas.microsoft.com/office/powerpoint/2010/main" val="2220730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53DCF-328C-20AB-30A6-B7468A8986E3}"/>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7B2E1862-31B5-038A-644C-458C370ABDE1}"/>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D2</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19BD6B37-1BE2-9241-B371-D2DA6517CF79}"/>
              </a:ext>
            </a:extLst>
          </p:cNvPr>
          <p:cNvGraphicFramePr>
            <a:graphicFrameLocks noGrp="1"/>
          </p:cNvGraphicFramePr>
          <p:nvPr>
            <p:extLst>
              <p:ext uri="{D42A27DB-BD31-4B8C-83A1-F6EECF244321}">
                <p14:modId xmlns:p14="http://schemas.microsoft.com/office/powerpoint/2010/main" val="1193095714"/>
              </p:ext>
            </p:extLst>
          </p:nvPr>
        </p:nvGraphicFramePr>
        <p:xfrm>
          <a:off x="216064" y="862882"/>
          <a:ext cx="9452721" cy="4598670"/>
        </p:xfrm>
        <a:graphic>
          <a:graphicData uri="http://schemas.openxmlformats.org/drawingml/2006/table">
            <a:tbl>
              <a:tblPr>
                <a:tableStyleId>{5C22544A-7EE6-4342-B048-85BDC9FD1C3A}</a:tableStyleId>
              </a:tblPr>
              <a:tblGrid>
                <a:gridCol w="7337675">
                  <a:extLst>
                    <a:ext uri="{9D8B030D-6E8A-4147-A177-3AD203B41FA5}">
                      <a16:colId xmlns:a16="http://schemas.microsoft.com/office/drawing/2014/main" val="2607208535"/>
                    </a:ext>
                  </a:extLst>
                </a:gridCol>
                <a:gridCol w="2115046">
                  <a:extLst>
                    <a:ext uri="{9D8B030D-6E8A-4147-A177-3AD203B41FA5}">
                      <a16:colId xmlns:a16="http://schemas.microsoft.com/office/drawing/2014/main" val="2505264990"/>
                    </a:ext>
                  </a:extLst>
                </a:gridCol>
              </a:tblGrid>
              <a:tr h="400050">
                <a:tc>
                  <a:txBody>
                    <a:bodyPr/>
                    <a:lstStyle/>
                    <a:p>
                      <a:pPr algn="ctr" fontAlgn="ctr"/>
                      <a:r>
                        <a:rPr lang="en-GB" sz="1400" b="1" i="0" u="none" strike="noStrike">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400" b="1" i="0" u="none" strike="noStrike">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603214105"/>
                  </a:ext>
                </a:extLst>
              </a:tr>
              <a:tr h="400050">
                <a:tc>
                  <a:txBody>
                    <a:bodyPr/>
                    <a:lstStyle/>
                    <a:p>
                      <a:pPr algn="l" fontAlgn="ctr"/>
                      <a:r>
                        <a:rPr lang="en-GB" sz="1400" u="none" strike="noStrike">
                          <a:solidFill>
                            <a:schemeClr val="bg1"/>
                          </a:solidFill>
                          <a:effectLst/>
                        </a:rPr>
                        <a:t>1. Which category of development does GNI per capita measure?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782467755"/>
                  </a:ext>
                </a:extLst>
              </a:tr>
              <a:tr h="444500">
                <a:tc>
                  <a:txBody>
                    <a:bodyPr/>
                    <a:lstStyle/>
                    <a:p>
                      <a:pPr algn="l" fontAlgn="ctr"/>
                      <a:r>
                        <a:rPr lang="en-GB" sz="1400" u="none" strike="noStrike">
                          <a:solidFill>
                            <a:schemeClr val="bg1"/>
                          </a:solidFill>
                          <a:effectLst/>
                        </a:rPr>
                        <a:t>2. What does per capita mean?</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per person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07761904"/>
                  </a:ext>
                </a:extLst>
              </a:tr>
              <a:tr h="425450">
                <a:tc>
                  <a:txBody>
                    <a:bodyPr/>
                    <a:lstStyle/>
                    <a:p>
                      <a:pPr algn="l" fontAlgn="ctr"/>
                      <a:r>
                        <a:rPr lang="en-GB" sz="1400" u="none" strike="noStrike">
                          <a:solidFill>
                            <a:schemeClr val="bg1"/>
                          </a:solidFill>
                          <a:effectLst/>
                        </a:rPr>
                        <a:t>3. What does GNI per capita tell geographers about a country?</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average income per person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99136007"/>
                  </a:ext>
                </a:extLst>
              </a:tr>
              <a:tr h="438150">
                <a:tc>
                  <a:txBody>
                    <a:bodyPr/>
                    <a:lstStyle/>
                    <a:p>
                      <a:pPr algn="l" fontAlgn="ctr"/>
                      <a:r>
                        <a:rPr lang="en-GB" sz="1400" u="none" strike="noStrike">
                          <a:solidFill>
                            <a:schemeClr val="bg1"/>
                          </a:solidFill>
                          <a:effectLst/>
                        </a:rPr>
                        <a:t>4. Why is GNI per capita a useful measurement of development?</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It is not opinion-based.</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56215012"/>
                  </a:ext>
                </a:extLst>
              </a:tr>
              <a:tr h="400050">
                <a:tc>
                  <a:txBody>
                    <a:bodyPr/>
                    <a:lstStyle/>
                    <a:p>
                      <a:pPr algn="l" fontAlgn="ctr"/>
                      <a:r>
                        <a:rPr lang="en-GB" sz="1400" u="none" strike="noStrike">
                          <a:solidFill>
                            <a:schemeClr val="bg1"/>
                          </a:solidFill>
                          <a:effectLst/>
                        </a:rPr>
                        <a:t>5. What measurement is the Brandt Line based on?</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GNI per capita</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620831256"/>
                  </a:ext>
                </a:extLst>
              </a:tr>
              <a:tr h="457200">
                <a:tc>
                  <a:txBody>
                    <a:bodyPr/>
                    <a:lstStyle/>
                    <a:p>
                      <a:pPr algn="l" fontAlgn="ctr"/>
                      <a:r>
                        <a:rPr lang="en-GB" sz="1400" u="none" strike="noStrike">
                          <a:solidFill>
                            <a:schemeClr val="bg1"/>
                          </a:solidFill>
                          <a:effectLst/>
                        </a:rPr>
                        <a:t>6. How does the Brandt Line categorise countries?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developed or developing</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858229785"/>
                  </a:ext>
                </a:extLst>
              </a:tr>
              <a:tr h="400050">
                <a:tc>
                  <a:txBody>
                    <a:bodyPr/>
                    <a:lstStyle/>
                    <a:p>
                      <a:pPr algn="l" fontAlgn="ctr"/>
                      <a:r>
                        <a:rPr lang="en-GB" sz="1400" u="none" strike="noStrike">
                          <a:solidFill>
                            <a:schemeClr val="bg1"/>
                          </a:solidFill>
                          <a:effectLst/>
                        </a:rPr>
                        <a:t>7. According to the Brandt Line, developed countries are in the…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global north</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029459642"/>
                  </a:ext>
                </a:extLst>
              </a:tr>
              <a:tr h="400050">
                <a:tc>
                  <a:txBody>
                    <a:bodyPr/>
                    <a:lstStyle/>
                    <a:p>
                      <a:pPr algn="l" fontAlgn="ctr"/>
                      <a:r>
                        <a:rPr lang="en-GB" sz="1400" u="none" strike="noStrike">
                          <a:solidFill>
                            <a:schemeClr val="bg1"/>
                          </a:solidFill>
                          <a:effectLst/>
                        </a:rPr>
                        <a:t>8. According to the Brandt Line, developing countries are in the…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global south</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860724"/>
                  </a:ext>
                </a:extLst>
              </a:tr>
              <a:tr h="400050">
                <a:tc>
                  <a:txBody>
                    <a:bodyPr/>
                    <a:lstStyle/>
                    <a:p>
                      <a:pPr algn="l" fontAlgn="ctr"/>
                      <a:r>
                        <a:rPr lang="en-GB" sz="1400" u="none" strike="noStrike">
                          <a:solidFill>
                            <a:schemeClr val="bg1"/>
                          </a:solidFill>
                          <a:effectLst/>
                        </a:rPr>
                        <a:t>9. What is a major criticism of the Brandt Line?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oversimplifies development</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621244430"/>
                  </a:ext>
                </a:extLst>
              </a:tr>
              <a:tr h="425450">
                <a:tc>
                  <a:txBody>
                    <a:bodyPr/>
                    <a:lstStyle/>
                    <a:p>
                      <a:pPr algn="l" fontAlgn="ctr"/>
                      <a:r>
                        <a:rPr lang="en-GB" sz="1400" u="none" strike="noStrike">
                          <a:solidFill>
                            <a:schemeClr val="bg1"/>
                          </a:solidFill>
                          <a:effectLst/>
                        </a:rPr>
                        <a:t>10. Why do geographers argue that the Brandt Line is outdated?</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It is based on data from 1980.</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411317339"/>
                  </a:ext>
                </a:extLst>
              </a:tr>
            </a:tbl>
          </a:graphicData>
        </a:graphic>
      </p:graphicFrame>
    </p:spTree>
    <p:extLst>
      <p:ext uri="{BB962C8B-B14F-4D97-AF65-F5344CB8AC3E}">
        <p14:creationId xmlns:p14="http://schemas.microsoft.com/office/powerpoint/2010/main" val="2002861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CAE4B-31BA-5125-1540-C38C1DC43F22}"/>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3DC84516-FFDD-D3ED-AFE1-352AC43B2CBF}"/>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D3</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EDC0F4C-FFEF-4C16-A5B6-AEF6F15FE8DE}"/>
              </a:ext>
            </a:extLst>
          </p:cNvPr>
          <p:cNvGraphicFramePr>
            <a:graphicFrameLocks noGrp="1"/>
          </p:cNvGraphicFramePr>
          <p:nvPr>
            <p:extLst>
              <p:ext uri="{D42A27DB-BD31-4B8C-83A1-F6EECF244321}">
                <p14:modId xmlns:p14="http://schemas.microsoft.com/office/powerpoint/2010/main" val="1307592139"/>
              </p:ext>
            </p:extLst>
          </p:nvPr>
        </p:nvGraphicFramePr>
        <p:xfrm>
          <a:off x="398944" y="851527"/>
          <a:ext cx="8991545" cy="4733290"/>
        </p:xfrm>
        <a:graphic>
          <a:graphicData uri="http://schemas.openxmlformats.org/drawingml/2006/table">
            <a:tbl>
              <a:tblPr>
                <a:tableStyleId>{5C22544A-7EE6-4342-B048-85BDC9FD1C3A}</a:tableStyleId>
              </a:tblPr>
              <a:tblGrid>
                <a:gridCol w="5664863">
                  <a:extLst>
                    <a:ext uri="{9D8B030D-6E8A-4147-A177-3AD203B41FA5}">
                      <a16:colId xmlns:a16="http://schemas.microsoft.com/office/drawing/2014/main" val="3253712388"/>
                    </a:ext>
                  </a:extLst>
                </a:gridCol>
                <a:gridCol w="3326682">
                  <a:extLst>
                    <a:ext uri="{9D8B030D-6E8A-4147-A177-3AD203B41FA5}">
                      <a16:colId xmlns:a16="http://schemas.microsoft.com/office/drawing/2014/main" val="3958874421"/>
                    </a:ext>
                  </a:extLst>
                </a:gridCol>
              </a:tblGrid>
              <a:tr h="425450">
                <a:tc>
                  <a:txBody>
                    <a:bodyPr/>
                    <a:lstStyle/>
                    <a:p>
                      <a:pPr algn="ctr" fontAlgn="ctr"/>
                      <a:r>
                        <a:rPr lang="en-GB" sz="1400" b="1" i="0" u="none" strike="noStrike">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400" b="1" i="0" u="none" strike="noStrike">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3273547324"/>
                  </a:ext>
                </a:extLst>
              </a:tr>
              <a:tr h="425450">
                <a:tc>
                  <a:txBody>
                    <a:bodyPr/>
                    <a:lstStyle/>
                    <a:p>
                      <a:pPr algn="l" fontAlgn="ctr"/>
                      <a:r>
                        <a:rPr lang="en-GB" sz="1400" u="none" strike="noStrike">
                          <a:solidFill>
                            <a:schemeClr val="bg1"/>
                          </a:solidFill>
                          <a:effectLst/>
                        </a:rPr>
                        <a:t>1. What is the only category of development that the Brandt Line measures?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845499939"/>
                  </a:ext>
                </a:extLst>
              </a:tr>
              <a:tr h="387350">
                <a:tc>
                  <a:txBody>
                    <a:bodyPr/>
                    <a:lstStyle/>
                    <a:p>
                      <a:pPr algn="l" fontAlgn="ctr"/>
                      <a:r>
                        <a:rPr lang="en-GB" sz="1400" u="none" strike="noStrike">
                          <a:solidFill>
                            <a:schemeClr val="bg1"/>
                          </a:solidFill>
                          <a:effectLst/>
                        </a:rPr>
                        <a:t>2. How does the Brandt Line fail in representing current economic realities?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It ignores inequalities in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961419059"/>
                  </a:ext>
                </a:extLst>
              </a:tr>
              <a:tr h="400050">
                <a:tc>
                  <a:txBody>
                    <a:bodyPr/>
                    <a:lstStyle/>
                    <a:p>
                      <a:pPr algn="l" fontAlgn="ctr"/>
                      <a:r>
                        <a:rPr lang="en-GB" sz="1400" u="none" strike="noStrike">
                          <a:solidFill>
                            <a:schemeClr val="bg1"/>
                          </a:solidFill>
                          <a:effectLst/>
                        </a:rPr>
                        <a:t>3. What is the key term used to measure the percentage of people who can read and write? </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literacy rate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306394399"/>
                  </a:ext>
                </a:extLst>
              </a:tr>
              <a:tr h="406400">
                <a:tc>
                  <a:txBody>
                    <a:bodyPr/>
                    <a:lstStyle/>
                    <a:p>
                      <a:pPr algn="l" fontAlgn="ctr"/>
                      <a:r>
                        <a:rPr lang="en-GB" sz="1400" u="none" strike="noStrike">
                          <a:solidFill>
                            <a:schemeClr val="bg1"/>
                          </a:solidFill>
                          <a:effectLst/>
                        </a:rPr>
                        <a:t>4. Literacy rate is a measure of…………………development.</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social - education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608530833"/>
                  </a:ext>
                </a:extLst>
              </a:tr>
              <a:tr h="387350">
                <a:tc>
                  <a:txBody>
                    <a:bodyPr/>
                    <a:lstStyle/>
                    <a:p>
                      <a:pPr algn="l" fontAlgn="ctr"/>
                      <a:r>
                        <a:rPr lang="en-GB" sz="1400" u="none" strike="noStrike">
                          <a:solidFill>
                            <a:schemeClr val="bg1"/>
                          </a:solidFill>
                          <a:effectLst/>
                        </a:rPr>
                        <a:t>5. What is the key term used to measure the average number of years a person is expected to live?</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life expectancy</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674741328"/>
                  </a:ext>
                </a:extLst>
              </a:tr>
              <a:tr h="444500">
                <a:tc>
                  <a:txBody>
                    <a:bodyPr/>
                    <a:lstStyle/>
                    <a:p>
                      <a:pPr algn="l" fontAlgn="ctr"/>
                      <a:r>
                        <a:rPr lang="en-GB" sz="1400" u="none" strike="noStrike">
                          <a:solidFill>
                            <a:schemeClr val="bg1"/>
                          </a:solidFill>
                          <a:effectLst/>
                        </a:rPr>
                        <a:t>6. Infant mortality rate is a measure of…………………development.</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social - healthcare</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46911641"/>
                  </a:ext>
                </a:extLst>
              </a:tr>
              <a:tr h="444500">
                <a:tc>
                  <a:txBody>
                    <a:bodyPr/>
                    <a:lstStyle/>
                    <a:p>
                      <a:pPr algn="l" fontAlgn="ctr"/>
                      <a:r>
                        <a:rPr lang="en-GB" sz="1400" b="0" i="0" u="none" strike="noStrike">
                          <a:solidFill>
                            <a:schemeClr val="bg1"/>
                          </a:solidFill>
                          <a:effectLst/>
                          <a:latin typeface="Aptos" panose="020B0004020202020204" pitchFamily="34" charset="0"/>
                        </a:rPr>
                        <a:t>7. The process by which money is collected to pay for services and infrastructure is known as… </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taxation</a:t>
                      </a:r>
                    </a:p>
                  </a:txBody>
                  <a:tcPr marL="6350" marR="6350" marT="6350" marB="0" anchor="ctr"/>
                </a:tc>
                <a:extLst>
                  <a:ext uri="{0D108BD9-81ED-4DB2-BD59-A6C34878D82A}">
                    <a16:rowId xmlns:a16="http://schemas.microsoft.com/office/drawing/2014/main" val="2189013089"/>
                  </a:ext>
                </a:extLst>
              </a:tr>
              <a:tr h="444500">
                <a:tc>
                  <a:txBody>
                    <a:bodyPr/>
                    <a:lstStyle/>
                    <a:p>
                      <a:pPr algn="l" fontAlgn="ctr"/>
                      <a:r>
                        <a:rPr lang="en-GB" sz="1400" b="0" i="0" u="none" strike="noStrike">
                          <a:solidFill>
                            <a:schemeClr val="bg1"/>
                          </a:solidFill>
                          <a:effectLst/>
                          <a:latin typeface="Aptos" panose="020B0004020202020204" pitchFamily="34" charset="0"/>
                        </a:rPr>
                        <a:t>8. Who are taxes paid to?</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the government</a:t>
                      </a:r>
                    </a:p>
                  </a:txBody>
                  <a:tcPr marL="6350" marR="6350" marT="6350" marB="0" anchor="ctr"/>
                </a:tc>
                <a:extLst>
                  <a:ext uri="{0D108BD9-81ED-4DB2-BD59-A6C34878D82A}">
                    <a16:rowId xmlns:a16="http://schemas.microsoft.com/office/drawing/2014/main" val="3715648618"/>
                  </a:ext>
                </a:extLst>
              </a:tr>
              <a:tr h="444500">
                <a:tc>
                  <a:txBody>
                    <a:bodyPr/>
                    <a:lstStyle/>
                    <a:p>
                      <a:pPr algn="l" fontAlgn="ctr"/>
                      <a:r>
                        <a:rPr lang="en-GB" sz="1400" b="0" i="0" u="none" strike="noStrike">
                          <a:solidFill>
                            <a:schemeClr val="bg1"/>
                          </a:solidFill>
                          <a:effectLst/>
                          <a:latin typeface="Aptos" panose="020B0004020202020204" pitchFamily="34" charset="0"/>
                        </a:rPr>
                        <a:t>9. Income tax is paid by…</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individuals</a:t>
                      </a:r>
                    </a:p>
                  </a:txBody>
                  <a:tcPr marL="6350" marR="6350" marT="6350" marB="0" anchor="ctr"/>
                </a:tc>
                <a:extLst>
                  <a:ext uri="{0D108BD9-81ED-4DB2-BD59-A6C34878D82A}">
                    <a16:rowId xmlns:a16="http://schemas.microsoft.com/office/drawing/2014/main" val="3883180227"/>
                  </a:ext>
                </a:extLst>
              </a:tr>
              <a:tr h="444500">
                <a:tc>
                  <a:txBody>
                    <a:bodyPr/>
                    <a:lstStyle/>
                    <a:p>
                      <a:pPr algn="l" fontAlgn="ctr"/>
                      <a:r>
                        <a:rPr lang="en-GB" sz="1400" b="0" i="0" u="none" strike="noStrike">
                          <a:solidFill>
                            <a:schemeClr val="bg1"/>
                          </a:solidFill>
                          <a:effectLst/>
                          <a:latin typeface="Aptos" panose="020B0004020202020204" pitchFamily="34" charset="0"/>
                        </a:rPr>
                        <a:t>10. VAT is paid by…</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everybody that buys things</a:t>
                      </a:r>
                    </a:p>
                  </a:txBody>
                  <a:tcPr marL="6350" marR="6350" marT="6350" marB="0" anchor="ctr"/>
                </a:tc>
                <a:extLst>
                  <a:ext uri="{0D108BD9-81ED-4DB2-BD59-A6C34878D82A}">
                    <a16:rowId xmlns:a16="http://schemas.microsoft.com/office/drawing/2014/main" val="1437803414"/>
                  </a:ext>
                </a:extLst>
              </a:tr>
            </a:tbl>
          </a:graphicData>
        </a:graphic>
      </p:graphicFrame>
    </p:spTree>
    <p:extLst>
      <p:ext uri="{BB962C8B-B14F-4D97-AF65-F5344CB8AC3E}">
        <p14:creationId xmlns:p14="http://schemas.microsoft.com/office/powerpoint/2010/main" val="4028777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626B0-C0AF-FBEA-30DF-8976CF1571B5}"/>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DE66F50E-1974-93DD-1627-8A54200CB868}"/>
              </a:ext>
            </a:extLst>
          </p:cNvPr>
          <p:cNvSpPr txBox="1">
            <a:spLocks/>
          </p:cNvSpPr>
          <p:nvPr/>
        </p:nvSpPr>
        <p:spPr>
          <a:xfrm>
            <a:off x="88357" y="189262"/>
            <a:ext cx="5876025" cy="574040"/>
          </a:xfrm>
          <a:prstGeom prst="rect">
            <a:avLst/>
          </a:prstGeom>
          <a:noFill/>
        </p:spPr>
        <p:txBody>
          <a:bodyPr vert="horz" wrap="square" lIns="91440" tIns="45720" rIns="91440" bIns="45720" rtlCol="0" anchor="ctr">
            <a:noAutofit/>
          </a:bodyPr>
          <a:lstStyle/>
          <a:p>
            <a:pPr>
              <a:lnSpc>
                <a:spcPct val="107000"/>
              </a:lnSpc>
              <a:spcAft>
                <a:spcPts val="800"/>
              </a:spcAft>
            </a:pPr>
            <a:r>
              <a:rPr lang="en-US" b="1" spc="100" dirty="0">
                <a:solidFill>
                  <a:schemeClr val="bg1"/>
                </a:solidFill>
                <a:latin typeface="Abeezee"/>
                <a:ea typeface="Andika"/>
                <a:cs typeface="Andika"/>
              </a:rPr>
              <a:t>D4</a:t>
            </a:r>
            <a:r>
              <a:rPr lang="en-US" b="1" spc="100" dirty="0">
                <a:solidFill>
                  <a:schemeClr val="bg1"/>
                </a:solidFill>
                <a:effectLst/>
                <a:latin typeface="Abeezee"/>
                <a:ea typeface="Andika"/>
                <a:cs typeface="Andika"/>
              </a:rPr>
              <a:t>: Core knowledge</a:t>
            </a:r>
            <a:endParaRPr lang="en-GB" sz="900" dirty="0">
              <a:solidFill>
                <a:schemeClr val="bg1"/>
              </a:solidFill>
              <a:effectLst/>
              <a:latin typeface="Abeezee"/>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765302C2-850F-C45A-8511-15520D242F21}"/>
              </a:ext>
            </a:extLst>
          </p:cNvPr>
          <p:cNvGraphicFramePr>
            <a:graphicFrameLocks noGrp="1"/>
          </p:cNvGraphicFramePr>
          <p:nvPr>
            <p:extLst>
              <p:ext uri="{D42A27DB-BD31-4B8C-83A1-F6EECF244321}">
                <p14:modId xmlns:p14="http://schemas.microsoft.com/office/powerpoint/2010/main" val="3131289106"/>
              </p:ext>
            </p:extLst>
          </p:nvPr>
        </p:nvGraphicFramePr>
        <p:xfrm>
          <a:off x="176308" y="938226"/>
          <a:ext cx="9389110" cy="5183794"/>
        </p:xfrm>
        <a:graphic>
          <a:graphicData uri="http://schemas.openxmlformats.org/drawingml/2006/table">
            <a:tbl>
              <a:tblPr>
                <a:tableStyleId>{5C22544A-7EE6-4342-B048-85BDC9FD1C3A}</a:tableStyleId>
              </a:tblPr>
              <a:tblGrid>
                <a:gridCol w="5915338">
                  <a:extLst>
                    <a:ext uri="{9D8B030D-6E8A-4147-A177-3AD203B41FA5}">
                      <a16:colId xmlns:a16="http://schemas.microsoft.com/office/drawing/2014/main" val="1265394109"/>
                    </a:ext>
                  </a:extLst>
                </a:gridCol>
                <a:gridCol w="3473772">
                  <a:extLst>
                    <a:ext uri="{9D8B030D-6E8A-4147-A177-3AD203B41FA5}">
                      <a16:colId xmlns:a16="http://schemas.microsoft.com/office/drawing/2014/main" val="2390204367"/>
                    </a:ext>
                  </a:extLst>
                </a:gridCol>
              </a:tblGrid>
              <a:tr h="320928">
                <a:tc>
                  <a:txBody>
                    <a:bodyPr/>
                    <a:lstStyle/>
                    <a:p>
                      <a:pPr algn="ctr" fontAlgn="ctr"/>
                      <a:r>
                        <a:rPr lang="en-GB" sz="1600" b="1" i="0" u="none" strike="noStrike">
                          <a:solidFill>
                            <a:schemeClr val="bg1"/>
                          </a:solidFill>
                          <a:effectLst/>
                          <a:latin typeface="Aptos" panose="020B0004020202020204" pitchFamily="34" charset="0"/>
                        </a:rPr>
                        <a:t>Question </a:t>
                      </a:r>
                    </a:p>
                  </a:txBody>
                  <a:tcPr marL="6350" marR="6350" marT="6350" marB="0" anchor="ctr">
                    <a:solidFill>
                      <a:srgbClr val="CAC4E2"/>
                    </a:solidFill>
                  </a:tcPr>
                </a:tc>
                <a:tc>
                  <a:txBody>
                    <a:bodyPr/>
                    <a:lstStyle/>
                    <a:p>
                      <a:pPr algn="ctr" fontAlgn="ctr"/>
                      <a:r>
                        <a:rPr lang="en-GB" sz="1600" b="1" i="0" u="none" strike="noStrike">
                          <a:solidFill>
                            <a:schemeClr val="bg1"/>
                          </a:solidFill>
                          <a:effectLst/>
                          <a:latin typeface="Aptos" panose="020B0004020202020204" pitchFamily="34" charset="0"/>
                        </a:rPr>
                        <a:t>Correct answer</a:t>
                      </a:r>
                    </a:p>
                  </a:txBody>
                  <a:tcPr marL="6350" marR="6350" marT="6350" marB="0" anchor="ctr">
                    <a:solidFill>
                      <a:srgbClr val="CAC4E2"/>
                    </a:solidFill>
                  </a:tcPr>
                </a:tc>
                <a:extLst>
                  <a:ext uri="{0D108BD9-81ED-4DB2-BD59-A6C34878D82A}">
                    <a16:rowId xmlns:a16="http://schemas.microsoft.com/office/drawing/2014/main" val="3662830018"/>
                  </a:ext>
                </a:extLst>
              </a:tr>
              <a:tr h="494118">
                <a:tc>
                  <a:txBody>
                    <a:bodyPr/>
                    <a:lstStyle/>
                    <a:p>
                      <a:pPr algn="l" fontAlgn="ctr"/>
                      <a:r>
                        <a:rPr lang="en-GB" sz="1400" u="none" strike="noStrike">
                          <a:solidFill>
                            <a:schemeClr val="bg1"/>
                          </a:solidFill>
                          <a:effectLst/>
                        </a:rPr>
                        <a:t>1. Asia is the largest……………by land mass.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continent</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984423469"/>
                  </a:ext>
                </a:extLst>
              </a:tr>
              <a:tr h="506074">
                <a:tc>
                  <a:txBody>
                    <a:bodyPr/>
                    <a:lstStyle/>
                    <a:p>
                      <a:pPr algn="l" fontAlgn="ctr"/>
                      <a:r>
                        <a:rPr lang="en-GB" sz="1400" u="none" strike="noStrike">
                          <a:solidFill>
                            <a:schemeClr val="bg1"/>
                          </a:solidFill>
                          <a:effectLst/>
                        </a:rPr>
                        <a:t>2. What is the approximate population of Asia?</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4.6 billion</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047072892"/>
                  </a:ext>
                </a:extLst>
              </a:tr>
              <a:tr h="353676">
                <a:tc>
                  <a:txBody>
                    <a:bodyPr/>
                    <a:lstStyle/>
                    <a:p>
                      <a:pPr algn="l" fontAlgn="ctr"/>
                      <a:r>
                        <a:rPr lang="en-GB" sz="1400" u="none" strike="noStrike">
                          <a:solidFill>
                            <a:schemeClr val="bg1"/>
                          </a:solidFill>
                          <a:effectLst/>
                        </a:rPr>
                        <a:t>3. Asia is a continent made up of…</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48 different countries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666150772"/>
                  </a:ext>
                </a:extLst>
              </a:tr>
              <a:tr h="419172">
                <a:tc>
                  <a:txBody>
                    <a:bodyPr/>
                    <a:lstStyle/>
                    <a:p>
                      <a:pPr algn="l" fontAlgn="ctr"/>
                      <a:r>
                        <a:rPr lang="en-GB" sz="1400" u="none" strike="noStrike">
                          <a:solidFill>
                            <a:schemeClr val="bg1"/>
                          </a:solidFill>
                          <a:effectLst/>
                        </a:rPr>
                        <a:t>4. The capital city of Nepal is…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Kathmandu</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101426448"/>
                  </a:ext>
                </a:extLst>
              </a:tr>
              <a:tr h="432271">
                <a:tc>
                  <a:txBody>
                    <a:bodyPr/>
                    <a:lstStyle/>
                    <a:p>
                      <a:pPr algn="l" fontAlgn="ctr"/>
                      <a:r>
                        <a:rPr lang="en-GB" sz="1400" u="none" strike="noStrike">
                          <a:solidFill>
                            <a:schemeClr val="bg1"/>
                          </a:solidFill>
                          <a:effectLst/>
                        </a:rPr>
                        <a:t>5. Kathmandu is known for its…</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history and buildings</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349062504"/>
                  </a:ext>
                </a:extLst>
              </a:tr>
              <a:tr h="446680">
                <a:tc>
                  <a:txBody>
                    <a:bodyPr/>
                    <a:lstStyle/>
                    <a:p>
                      <a:pPr algn="l" fontAlgn="ctr"/>
                      <a:r>
                        <a:rPr lang="en-GB" sz="1400" u="none" strike="noStrike">
                          <a:solidFill>
                            <a:schemeClr val="bg1"/>
                          </a:solidFill>
                          <a:effectLst/>
                        </a:rPr>
                        <a:t>6. How would you describe the population distribution of Nepal’s capital city of Kathmandu?</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densely populated</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1914755418"/>
                  </a:ext>
                </a:extLst>
              </a:tr>
              <a:tr h="418500">
                <a:tc>
                  <a:txBody>
                    <a:bodyPr/>
                    <a:lstStyle/>
                    <a:p>
                      <a:pPr algn="l" fontAlgn="ctr"/>
                      <a:r>
                        <a:rPr lang="en-GB" sz="1400" u="none" strike="noStrike" dirty="0">
                          <a:solidFill>
                            <a:schemeClr val="bg1"/>
                          </a:solidFill>
                          <a:effectLst/>
                        </a:rPr>
                        <a:t>7. Nepal is surrounded by other countries. This means…</a:t>
                      </a:r>
                      <a:endParaRPr lang="en-GB" sz="1400" b="0" i="0" u="none" strike="noStrike" dirty="0">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Nepal is landlocked.</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3782482709"/>
                  </a:ext>
                </a:extLst>
              </a:tr>
              <a:tr h="735404">
                <a:tc>
                  <a:txBody>
                    <a:bodyPr/>
                    <a:lstStyle/>
                    <a:p>
                      <a:pPr algn="l" fontAlgn="ctr"/>
                      <a:r>
                        <a:rPr lang="en-GB" sz="1400" u="none" strike="noStrike">
                          <a:solidFill>
                            <a:schemeClr val="bg1"/>
                          </a:solidFill>
                          <a:effectLst/>
                        </a:rPr>
                        <a:t>8. In which category of human factors affecting development does ‘uneven distribution of income’ fit into?</a:t>
                      </a:r>
                      <a:endParaRPr lang="en-GB" sz="1400" b="0" i="0" u="none" strike="noStrike">
                        <a:solidFill>
                          <a:schemeClr val="bg1"/>
                        </a:solidFill>
                        <a:effectLst/>
                        <a:latin typeface="Aptos" panose="020B0004020202020204" pitchFamily="34" charset="0"/>
                      </a:endParaRPr>
                    </a:p>
                  </a:txBody>
                  <a:tcPr marL="6350" marR="6350" marT="6350" marB="0" anchor="ctr"/>
                </a:tc>
                <a:tc>
                  <a:txBody>
                    <a:bodyPr/>
                    <a:lstStyle/>
                    <a:p>
                      <a:pPr algn="ctr" fontAlgn="ctr"/>
                      <a:r>
                        <a:rPr lang="en-GB" sz="1400" u="none" strike="noStrike">
                          <a:solidFill>
                            <a:schemeClr val="bg1"/>
                          </a:solidFill>
                          <a:effectLst/>
                        </a:rPr>
                        <a:t>economic</a:t>
                      </a:r>
                      <a:endParaRPr lang="en-GB" sz="1400" b="0" i="0" u="none" strike="noStrike">
                        <a:solidFill>
                          <a:schemeClr val="bg1"/>
                        </a:solidFill>
                        <a:effectLst/>
                        <a:latin typeface="Aptos" panose="020B0004020202020204" pitchFamily="34" charset="0"/>
                      </a:endParaRPr>
                    </a:p>
                  </a:txBody>
                  <a:tcPr marL="6350" marR="6350" marT="6350" marB="0" anchor="ctr"/>
                </a:tc>
                <a:extLst>
                  <a:ext uri="{0D108BD9-81ED-4DB2-BD59-A6C34878D82A}">
                    <a16:rowId xmlns:a16="http://schemas.microsoft.com/office/drawing/2014/main" val="2388727395"/>
                  </a:ext>
                </a:extLst>
              </a:tr>
              <a:tr h="610291">
                <a:tc>
                  <a:txBody>
                    <a:bodyPr/>
                    <a:lstStyle/>
                    <a:p>
                      <a:pPr algn="l" fontAlgn="ctr"/>
                      <a:r>
                        <a:rPr lang="en-GB" sz="1400" b="0" i="0" u="none" strike="noStrike">
                          <a:solidFill>
                            <a:schemeClr val="bg1"/>
                          </a:solidFill>
                          <a:effectLst/>
                          <a:latin typeface="Aptos" panose="020B0004020202020204" pitchFamily="34" charset="0"/>
                        </a:rPr>
                        <a:t>9. In which category of human factors affecting development does ‘corruption’ fit into?</a:t>
                      </a:r>
                    </a:p>
                  </a:txBody>
                  <a:tcPr marL="6350" marR="6350" marT="6350" marB="0" anchor="ctr"/>
                </a:tc>
                <a:tc>
                  <a:txBody>
                    <a:bodyPr/>
                    <a:lstStyle/>
                    <a:p>
                      <a:pPr algn="ctr" fontAlgn="ctr"/>
                      <a:r>
                        <a:rPr lang="en-GB" sz="1400" b="0" i="0" u="none" strike="noStrike">
                          <a:solidFill>
                            <a:schemeClr val="bg1"/>
                          </a:solidFill>
                          <a:effectLst/>
                          <a:latin typeface="Aptos" panose="020B0004020202020204" pitchFamily="34" charset="0"/>
                        </a:rPr>
                        <a:t>political</a:t>
                      </a:r>
                    </a:p>
                  </a:txBody>
                  <a:tcPr marL="6350" marR="6350" marT="6350" marB="0" anchor="ctr"/>
                </a:tc>
                <a:extLst>
                  <a:ext uri="{0D108BD9-81ED-4DB2-BD59-A6C34878D82A}">
                    <a16:rowId xmlns:a16="http://schemas.microsoft.com/office/drawing/2014/main" val="559833702"/>
                  </a:ext>
                </a:extLst>
              </a:tr>
              <a:tr h="446680">
                <a:tc>
                  <a:txBody>
                    <a:bodyPr/>
                    <a:lstStyle/>
                    <a:p>
                      <a:pPr algn="l" fontAlgn="ctr"/>
                      <a:r>
                        <a:rPr lang="en-GB" sz="1400" b="0" i="0" u="none" strike="noStrike">
                          <a:solidFill>
                            <a:schemeClr val="bg1"/>
                          </a:solidFill>
                          <a:effectLst/>
                          <a:latin typeface="Aptos" panose="020B0004020202020204" pitchFamily="34" charset="0"/>
                        </a:rPr>
                        <a:t>10. In which category of human factors affecting development does ‘debt’ fit into?</a:t>
                      </a:r>
                    </a:p>
                  </a:txBody>
                  <a:tcPr marL="6350" marR="6350" marT="6350" marB="0" anchor="ctr"/>
                </a:tc>
                <a:tc>
                  <a:txBody>
                    <a:bodyPr/>
                    <a:lstStyle/>
                    <a:p>
                      <a:pPr algn="ctr" fontAlgn="ctr"/>
                      <a:r>
                        <a:rPr lang="en-GB" sz="1400" b="0" i="0" u="none" strike="noStrike" dirty="0">
                          <a:solidFill>
                            <a:schemeClr val="bg1"/>
                          </a:solidFill>
                          <a:effectLst/>
                          <a:latin typeface="Aptos" panose="020B0004020202020204" pitchFamily="34" charset="0"/>
                        </a:rPr>
                        <a:t>economic</a:t>
                      </a:r>
                    </a:p>
                  </a:txBody>
                  <a:tcPr marL="6350" marR="6350" marT="6350" marB="0" anchor="ctr"/>
                </a:tc>
                <a:extLst>
                  <a:ext uri="{0D108BD9-81ED-4DB2-BD59-A6C34878D82A}">
                    <a16:rowId xmlns:a16="http://schemas.microsoft.com/office/drawing/2014/main" val="1063968582"/>
                  </a:ext>
                </a:extLst>
              </a:tr>
            </a:tbl>
          </a:graphicData>
        </a:graphic>
      </p:graphicFrame>
    </p:spTree>
    <p:extLst>
      <p:ext uri="{BB962C8B-B14F-4D97-AF65-F5344CB8AC3E}">
        <p14:creationId xmlns:p14="http://schemas.microsoft.com/office/powerpoint/2010/main" val="4223837165"/>
      </p:ext>
    </p:extLst>
  </p:cSld>
  <p:clrMapOvr>
    <a:masterClrMapping/>
  </p:clrMapOvr>
</p:sld>
</file>

<file path=ppt/theme/theme1.xml><?xml version="1.0" encoding="utf-8"?>
<a:theme xmlns:a="http://schemas.openxmlformats.org/drawingml/2006/main" name="Title Slide">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Humanities (Teacher Facing)">
      <a:dk1>
        <a:srgbClr val="FFFFFF"/>
      </a:dk1>
      <a:lt1>
        <a:srgbClr val="000000"/>
      </a:lt1>
      <a:dk2>
        <a:srgbClr val="E6E6E6"/>
      </a:dk2>
      <a:lt2>
        <a:srgbClr val="565656"/>
      </a:lt2>
      <a:accent1>
        <a:srgbClr val="8262A6"/>
      </a:accent1>
      <a:accent2>
        <a:srgbClr val="D17E3F"/>
      </a:accent2>
      <a:accent3>
        <a:srgbClr val="3E9C64"/>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200" dirty="0" err="1"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4283a62-dbf0-4bf3-9286-04d2ea05a3ac">
      <UserInfo>
        <DisplayName/>
        <AccountId xsi:nil="true"/>
        <AccountType/>
      </UserInfo>
    </SharedWithUsers>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MediaLengthInSeconds xmlns="7cdbce52-7c58-4c49-97cb-d953267058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5D951D-B178-46C3-B2A1-D2017F516FFC}">
  <ds:schemaRefs>
    <ds:schemaRef ds:uri="7cdbce52-7c58-4c49-97cb-d953267058b2"/>
    <ds:schemaRef ds:uri="84283a62-dbf0-4bf3-9286-04d2ea05a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4081</TotalTime>
  <Words>8615</Words>
  <Application>Microsoft Office PowerPoint</Application>
  <PresentationFormat>A4 Paper (210x297 mm)</PresentationFormat>
  <Paragraphs>1195</Paragraphs>
  <Slides>38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Calibri</vt:lpstr>
      <vt:lpstr>Arial</vt:lpstr>
      <vt:lpstr>ABeeZee</vt:lpstr>
      <vt:lpstr>ABeeZee</vt:lpstr>
      <vt:lpstr>Roboto</vt:lpstr>
      <vt:lpstr>Aptos</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Quinn</dc:creator>
  <cp:lastModifiedBy>Charlotte Grocott</cp:lastModifiedBy>
  <cp:revision>4</cp:revision>
  <cp:lastPrinted>2025-06-06T13:05:15Z</cp:lastPrinted>
  <dcterms:created xsi:type="dcterms:W3CDTF">2021-04-22T13:12:58Z</dcterms:created>
  <dcterms:modified xsi:type="dcterms:W3CDTF">2026-02-25T08:59:42Z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y fmtid="{D5CDD505-2E9C-101B-9397-08002B2CF9AE}" pid="4" name="Order">
    <vt:r8>23365100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